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6"/>
  </p:notesMasterIdLst>
  <p:sldIdLst>
    <p:sldId id="256" r:id="rId2"/>
    <p:sldId id="291" r:id="rId3"/>
    <p:sldId id="292" r:id="rId4"/>
    <p:sldId id="348" r:id="rId5"/>
    <p:sldId id="301" r:id="rId6"/>
    <p:sldId id="305" r:id="rId7"/>
    <p:sldId id="333" r:id="rId8"/>
    <p:sldId id="306" r:id="rId9"/>
    <p:sldId id="308" r:id="rId10"/>
    <p:sldId id="309" r:id="rId11"/>
    <p:sldId id="345" r:id="rId12"/>
    <p:sldId id="346" r:id="rId13"/>
    <p:sldId id="354" r:id="rId14"/>
    <p:sldId id="310" r:id="rId15"/>
    <p:sldId id="357" r:id="rId16"/>
    <p:sldId id="326" r:id="rId17"/>
    <p:sldId id="358" r:id="rId18"/>
    <p:sldId id="319" r:id="rId19"/>
    <p:sldId id="360" r:id="rId20"/>
    <p:sldId id="318" r:id="rId21"/>
    <p:sldId id="362" r:id="rId22"/>
    <p:sldId id="363" r:id="rId23"/>
    <p:sldId id="320" r:id="rId24"/>
    <p:sldId id="322" r:id="rId25"/>
    <p:sldId id="356" r:id="rId26"/>
    <p:sldId id="367" r:id="rId27"/>
    <p:sldId id="327" r:id="rId28"/>
    <p:sldId id="328" r:id="rId29"/>
    <p:sldId id="369" r:id="rId30"/>
    <p:sldId id="368" r:id="rId31"/>
    <p:sldId id="349" r:id="rId32"/>
    <p:sldId id="350" r:id="rId33"/>
    <p:sldId id="334" r:id="rId34"/>
    <p:sldId id="351" r:id="rId35"/>
    <p:sldId id="352" r:id="rId36"/>
    <p:sldId id="336" r:id="rId37"/>
    <p:sldId id="355" r:id="rId38"/>
    <p:sldId id="361" r:id="rId39"/>
    <p:sldId id="365" r:id="rId40"/>
    <p:sldId id="364" r:id="rId41"/>
    <p:sldId id="366" r:id="rId42"/>
    <p:sldId id="331" r:id="rId43"/>
    <p:sldId id="325" r:id="rId44"/>
    <p:sldId id="332" r:id="rId45"/>
    <p:sldId id="324" r:id="rId46"/>
    <p:sldId id="323" r:id="rId47"/>
    <p:sldId id="312" r:id="rId48"/>
    <p:sldId id="341" r:id="rId49"/>
    <p:sldId id="343" r:id="rId50"/>
    <p:sldId id="371" r:id="rId51"/>
    <p:sldId id="373" r:id="rId52"/>
    <p:sldId id="374" r:id="rId53"/>
    <p:sldId id="375" r:id="rId54"/>
    <p:sldId id="342" r:id="rId55"/>
    <p:sldId id="316" r:id="rId56"/>
    <p:sldId id="313" r:id="rId57"/>
    <p:sldId id="338" r:id="rId58"/>
    <p:sldId id="339" r:id="rId59"/>
    <p:sldId id="340" r:id="rId60"/>
    <p:sldId id="376" r:id="rId61"/>
    <p:sldId id="378" r:id="rId62"/>
    <p:sldId id="379" r:id="rId63"/>
    <p:sldId id="377" r:id="rId64"/>
    <p:sldId id="261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C8C8"/>
    <a:srgbClr val="1788EE"/>
    <a:srgbClr val="B073FC"/>
    <a:srgbClr val="242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772" autoAdjust="0"/>
  </p:normalViewPr>
  <p:slideViewPr>
    <p:cSldViewPr snapToGrid="0">
      <p:cViewPr varScale="1">
        <p:scale>
          <a:sx n="102" d="100"/>
          <a:sy n="102" d="100"/>
        </p:scale>
        <p:origin x="10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ADEDF-954D-4FFC-81C8-186AE3BD86B8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535CFD-88A1-4230-820C-E669D1ED6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85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lub.kingdee.com/forum.php?mod=viewthread&amp;tid=1241472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lub.kingdee.com/forum.php?mod=viewthread&amp;tid=1241472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ub.kingdee.com/forum.php?mod=viewthread&amp;tid=1223079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.net</a:t>
            </a:r>
            <a:r>
              <a:rPr lang="en-US" altLang="zh-CN" dirty="0" smtClean="0"/>
              <a:t> Framework4.0 </a:t>
            </a:r>
            <a:r>
              <a:rPr lang="zh-CN" altLang="en-US" dirty="0" smtClean="0"/>
              <a:t>第三方通过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代理组件集成开发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分享</a:t>
            </a:r>
            <a:r>
              <a:rPr lang="en-US" altLang="zh-CN" dirty="0" smtClean="0"/>
              <a:t>】</a:t>
            </a:r>
          </a:p>
          <a:p>
            <a:r>
              <a:rPr lang="en-US" altLang="zh-CN" dirty="0" smtClean="0"/>
              <a:t>https://club.kingdee.com/forum.php?mod=viewthread&amp;tid=722365</a:t>
            </a:r>
          </a:p>
          <a:p>
            <a:r>
              <a:rPr lang="zh-CN" altLang="en-US" dirty="0" smtClean="0"/>
              <a:t>开单贴，</a:t>
            </a:r>
            <a:r>
              <a:rPr lang="en-US" altLang="zh-CN" dirty="0" smtClean="0"/>
              <a:t>K/3Cloud</a:t>
            </a:r>
            <a:r>
              <a:rPr lang="zh-CN" altLang="en-US" dirty="0" smtClean="0"/>
              <a:t>系统集成配置及示例</a:t>
            </a:r>
          </a:p>
          <a:p>
            <a:r>
              <a:rPr lang="en-US" altLang="zh-CN" dirty="0" smtClean="0"/>
              <a:t>https://club.kingdee.com/forum.php?mod=viewthread&amp;tid=566720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083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操作辅助资料示例</a:t>
            </a:r>
          </a:p>
          <a:p>
            <a:r>
              <a:rPr lang="en-US" altLang="zh-CN" dirty="0" smtClean="0"/>
              <a:t>https://vip.kingdee.com/article/10910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256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Select </a:t>
            </a:r>
            <a:r>
              <a:rPr lang="zh-CN" altLang="en-US" dirty="0" smtClean="0"/>
              <a:t>* </a:t>
            </a:r>
            <a:r>
              <a:rPr lang="en-US" altLang="zh-CN" dirty="0" smtClean="0"/>
              <a:t>from </a:t>
            </a:r>
            <a:r>
              <a:rPr lang="en-US" altLang="zh-CN" dirty="0" err="1" smtClean="0"/>
              <a:t>T_bd_lotmaster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89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--</a:t>
            </a:r>
            <a:r>
              <a:rPr lang="zh-CN" altLang="en-US" dirty="0" smtClean="0"/>
              <a:t>查询示例：</a:t>
            </a:r>
            <a:endParaRPr lang="en-US" altLang="zh-CN" dirty="0" smtClean="0"/>
          </a:p>
          <a:p>
            <a:r>
              <a:rPr lang="en-US" altLang="zh-CN" dirty="0" smtClean="0"/>
              <a:t>SELECT  T1.FINVID,T0.FMATERIALID ,TV.FBASEQTY, T0.FNUMBER </a:t>
            </a:r>
            <a:r>
              <a:rPr lang="en-US" altLang="zh-CN" dirty="0" err="1" smtClean="0"/>
              <a:t>fsnnumber</a:t>
            </a:r>
            <a:r>
              <a:rPr lang="en-US" altLang="zh-CN" dirty="0" smtClean="0"/>
              <a:t> FROM    T_BD_SERIALMASTER T0        INNER JOIN T_BD_SERIALBILLTRACE T1 ON T0.FSERIALID = T1.FSERIALID        INNER JOIN ( SELECT MAX(FBILLTRACEID) </a:t>
            </a:r>
            <a:r>
              <a:rPr lang="en-US" altLang="zh-CN" dirty="0" err="1" smtClean="0"/>
              <a:t>fbilltraceid</a:t>
            </a:r>
            <a:r>
              <a:rPr lang="en-US" altLang="zh-CN" dirty="0" smtClean="0"/>
              <a:t>                     FROM   T_BD_SERIALBILLTRACE                     WHERE  ( ISNULL(FINVID, ' ') &lt;&gt; ' ' )                     GROUP BY FSERIALID                   ) t2 ON T1.FBILLTRACEID = T2.FBILLTRACEID                INNER JOIN T_STK_INVENTORY TV ON TV.FID = T1.FINVIDWHERE   ( ( T0.FFORBIDSTATUS = 'A'            AND T1.FSTATE = '1'          )          AND T1.FINVID IN ( '00505686-879d-af6a-11e9-827f2850ed95')        )ORDER BY T1.FINVID ASC ,        T0.FNUMBER ASC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996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</a:t>
            </a:r>
            <a:r>
              <a:rPr lang="en-US" altLang="zh-CN" dirty="0" err="1" smtClean="0"/>
              <a:t>WebAPI</a:t>
            </a:r>
            <a:r>
              <a:rPr lang="zh-CN" altLang="en-US" dirty="0" smtClean="0"/>
              <a:t>是服务端处理业务，无法支持交互弹出界面，因此需要设置 上图</a:t>
            </a:r>
            <a:r>
              <a:rPr lang="en-US" altLang="zh-CN" dirty="0" smtClean="0"/>
              <a:t>2.10</a:t>
            </a:r>
            <a:r>
              <a:rPr lang="zh-CN" altLang="en-US" dirty="0" smtClean="0"/>
              <a:t>参数：</a:t>
            </a:r>
            <a:r>
              <a:rPr lang="en-US" altLang="zh-CN" dirty="0" err="1" smtClean="0"/>
              <a:t>InterationFlags</a:t>
            </a:r>
            <a:r>
              <a:rPr lang="en-US" altLang="zh-CN" dirty="0" smtClean="0"/>
              <a:t>:"</a:t>
            </a:r>
            <a:r>
              <a:rPr lang="en-US" altLang="zh-CN" dirty="0" err="1" smtClean="0"/>
              <a:t>STK_InvCheckResult</a:t>
            </a:r>
            <a:r>
              <a:rPr lang="en-US" altLang="zh-CN" dirty="0" smtClean="0"/>
              <a:t>“</a:t>
            </a:r>
          </a:p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保存盘点作业单，由于盘点作业上面有些行盘点数量为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，无法保存？</a:t>
            </a:r>
          </a:p>
          <a:p>
            <a:r>
              <a:rPr lang="zh-CN" altLang="en-US" dirty="0" smtClean="0"/>
              <a:t>对应盘点作业单保存的忽略校验盘点为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的标志为：</a:t>
            </a:r>
            <a:r>
              <a:rPr lang="en-US" altLang="zh-CN" dirty="0" err="1" smtClean="0"/>
              <a:t>StockCountInputSaveZeroCountQtySpensor</a:t>
            </a:r>
            <a:endParaRPr lang="en-US" altLang="zh-CN" dirty="0" smtClean="0"/>
          </a:p>
          <a:p>
            <a:r>
              <a:rPr lang="zh-CN" altLang="en-US" dirty="0" smtClean="0"/>
              <a:t>具体参数 </a:t>
            </a:r>
            <a:r>
              <a:rPr lang="en-US" altLang="zh-CN" dirty="0" err="1" smtClean="0"/>
              <a:t>InterationFlags</a:t>
            </a:r>
            <a:r>
              <a:rPr lang="zh-CN" altLang="en-US" dirty="0" smtClean="0"/>
              <a:t>：交互标志集合，字符串类型，分号分隔，格式</a:t>
            </a:r>
            <a:r>
              <a:rPr lang="en-US" altLang="zh-CN" dirty="0" smtClean="0"/>
              <a:t>"flag1;flag2;..."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617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</a:t>
            </a:r>
            <a:r>
              <a:rPr lang="en-US" altLang="zh-CN" dirty="0" err="1" smtClean="0"/>
              <a:t>WebAPI</a:t>
            </a:r>
            <a:r>
              <a:rPr lang="zh-CN" altLang="en-US" dirty="0" smtClean="0"/>
              <a:t>是服务端处理业务，无法支持交互弹出界面，因此需要设置 上图</a:t>
            </a:r>
            <a:r>
              <a:rPr lang="en-US" altLang="zh-CN" dirty="0" smtClean="0"/>
              <a:t>2.10</a:t>
            </a:r>
            <a:r>
              <a:rPr lang="zh-CN" altLang="en-US" dirty="0" smtClean="0"/>
              <a:t>参数：</a:t>
            </a:r>
            <a:r>
              <a:rPr lang="en-US" altLang="zh-CN" dirty="0" err="1" smtClean="0"/>
              <a:t>InterationFlags</a:t>
            </a:r>
            <a:r>
              <a:rPr lang="en-US" altLang="zh-CN" dirty="0" smtClean="0"/>
              <a:t>:"</a:t>
            </a:r>
            <a:r>
              <a:rPr lang="en-US" altLang="zh-CN" dirty="0" err="1" smtClean="0"/>
              <a:t>STK_InvCheckResult</a:t>
            </a:r>
            <a:r>
              <a:rPr lang="en-US" altLang="zh-CN" dirty="0" smtClean="0"/>
              <a:t>“</a:t>
            </a:r>
          </a:p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保存盘点作业单，由于盘点作业上面有些行盘点数量为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，无法保存？</a:t>
            </a:r>
          </a:p>
          <a:p>
            <a:r>
              <a:rPr lang="zh-CN" altLang="en-US" dirty="0" smtClean="0"/>
              <a:t>对应盘点作业单保存的忽略校验盘点为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的标志为：</a:t>
            </a:r>
            <a:r>
              <a:rPr lang="en-US" altLang="zh-CN" dirty="0" err="1" smtClean="0"/>
              <a:t>StockCountInputSaveZeroCountQtySpensor</a:t>
            </a:r>
            <a:endParaRPr lang="en-US" altLang="zh-CN" dirty="0" smtClean="0"/>
          </a:p>
          <a:p>
            <a:r>
              <a:rPr lang="zh-CN" altLang="en-US" dirty="0" smtClean="0"/>
              <a:t>具体参数 </a:t>
            </a:r>
            <a:r>
              <a:rPr lang="en-US" altLang="zh-CN" dirty="0" err="1" smtClean="0"/>
              <a:t>InterationFlags</a:t>
            </a:r>
            <a:r>
              <a:rPr lang="zh-CN" altLang="en-US" dirty="0" smtClean="0"/>
              <a:t>：交互标志集合，字符串类型，分号分隔，格式</a:t>
            </a:r>
            <a:r>
              <a:rPr lang="en-US" altLang="zh-CN" dirty="0" smtClean="0"/>
              <a:t>"flag1;flag2;..."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730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</a:t>
            </a:r>
            <a:r>
              <a:rPr lang="en-US" altLang="zh-CN" dirty="0" err="1" smtClean="0"/>
              <a:t>WebAPI</a:t>
            </a:r>
            <a:r>
              <a:rPr lang="zh-CN" altLang="en-US" dirty="0" smtClean="0"/>
              <a:t>是服务端处理业务，无法支持交互弹出界面，因此需要设置 上图</a:t>
            </a:r>
            <a:r>
              <a:rPr lang="en-US" altLang="zh-CN" dirty="0" smtClean="0"/>
              <a:t>2.10</a:t>
            </a:r>
            <a:r>
              <a:rPr lang="zh-CN" altLang="en-US" dirty="0" smtClean="0"/>
              <a:t>参数：</a:t>
            </a:r>
            <a:r>
              <a:rPr lang="en-US" altLang="zh-CN" dirty="0" err="1" smtClean="0"/>
              <a:t>InterationFlags</a:t>
            </a:r>
            <a:r>
              <a:rPr lang="en-US" altLang="zh-CN" dirty="0" smtClean="0"/>
              <a:t>:"</a:t>
            </a:r>
            <a:r>
              <a:rPr lang="en-US" altLang="zh-CN" dirty="0" err="1" smtClean="0"/>
              <a:t>STK_InvCheckResult</a:t>
            </a:r>
            <a:r>
              <a:rPr lang="en-US" altLang="zh-CN" dirty="0" smtClean="0"/>
              <a:t>“</a:t>
            </a:r>
          </a:p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保存盘点作业单，由于盘点作业上面有些行盘点数量为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，无法保存？</a:t>
            </a:r>
          </a:p>
          <a:p>
            <a:r>
              <a:rPr lang="zh-CN" altLang="en-US" dirty="0" smtClean="0"/>
              <a:t>对应盘点作业单保存的忽略校验盘点为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的标志为：</a:t>
            </a:r>
            <a:r>
              <a:rPr lang="en-US" altLang="zh-CN" dirty="0" err="1" smtClean="0"/>
              <a:t>StockCountInputSaveZeroCountQtySpensor</a:t>
            </a:r>
            <a:endParaRPr lang="en-US" altLang="zh-CN" dirty="0" smtClean="0"/>
          </a:p>
          <a:p>
            <a:r>
              <a:rPr lang="zh-CN" altLang="en-US" dirty="0" smtClean="0"/>
              <a:t>具体参数 </a:t>
            </a:r>
            <a:r>
              <a:rPr lang="en-US" altLang="zh-CN" dirty="0" err="1" smtClean="0"/>
              <a:t>InterationFlags</a:t>
            </a:r>
            <a:r>
              <a:rPr lang="zh-CN" altLang="en-US" dirty="0" smtClean="0"/>
              <a:t>：交互标志集合，字符串类型，分号分隔，格式</a:t>
            </a:r>
            <a:r>
              <a:rPr lang="en-US" altLang="zh-CN" dirty="0" smtClean="0"/>
              <a:t>"flag1;flag2;..."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071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保存接口带关联数据包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https://club.kingdee.com/forum.php?mod=viewthread&amp;tid=1394265</a:t>
            </a: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3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保存接口带关联数据包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https://club.kingdee.com/forum.php?mod=viewthread&amp;tid=1394265</a:t>
            </a: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628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保存接口带关联数据包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https://club.kingdee.com/forum.php?mod=viewthread&amp;tid=1394265</a:t>
            </a: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45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2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.net</a:t>
            </a:r>
            <a:r>
              <a:rPr lang="en-US" altLang="zh-CN" dirty="0" smtClean="0"/>
              <a:t> Framework4.0 </a:t>
            </a:r>
            <a:r>
              <a:rPr lang="zh-CN" altLang="en-US" dirty="0" smtClean="0"/>
              <a:t>第三方通过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代理组件集成开发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分享</a:t>
            </a:r>
            <a:r>
              <a:rPr lang="en-US" altLang="zh-CN" dirty="0" smtClean="0"/>
              <a:t>】</a:t>
            </a:r>
          </a:p>
          <a:p>
            <a:r>
              <a:rPr lang="en-US" altLang="zh-CN" dirty="0" smtClean="0"/>
              <a:t>https://club.kingdee.com/forum.php?mod=viewthread&amp;tid=722365</a:t>
            </a:r>
          </a:p>
          <a:p>
            <a:r>
              <a:rPr lang="zh-CN" altLang="en-US" dirty="0" smtClean="0"/>
              <a:t>开单贴，</a:t>
            </a:r>
            <a:r>
              <a:rPr lang="en-US" altLang="zh-CN" dirty="0" smtClean="0"/>
              <a:t>K/3Cloud</a:t>
            </a:r>
            <a:r>
              <a:rPr lang="zh-CN" altLang="en-US" dirty="0" smtClean="0"/>
              <a:t>系统集成配置及示例</a:t>
            </a:r>
          </a:p>
          <a:p>
            <a:r>
              <a:rPr lang="en-US" altLang="zh-CN" dirty="0" smtClean="0"/>
              <a:t>https://club.kingdee.com/forum.php?mod=viewthread&amp;tid=566720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224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保存接口带关联数据包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https://club.kingdee.com/forum.php?mod=viewthread&amp;tid=1394265</a:t>
            </a: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009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保存接口带关联数据包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https://club.kingdee.com/forum.php?mod=viewthread&amp;tid=1394265</a:t>
            </a: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63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保存接口带关联数据包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https://club.kingdee.com/forum.php?mod=viewthread&amp;tid=1394265</a:t>
            </a: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82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第三方系统如何如何即时获取库存变动量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428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客户需求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锁库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二开如何调用锁库的函数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https://club.kingdee.com/forum.php?mod=viewthread&amp;tid=1287868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506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V_PLN_LOCKSTOCK 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，即时库存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25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客户需求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锁库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二开如何调用锁库的函数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https://club.kingdee.com/forum.php?mod=viewthread&amp;tid=1287868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199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662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https://club.kingdee.com/forum.php?mod=viewthread&amp;tid=1241472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974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https://club.kingdee.com/forum.php?mod=viewthread&amp;tid=1241472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3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Kingdee.BOS.WebApi.Client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054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WebApi</a:t>
            </a:r>
            <a:r>
              <a:rPr lang="zh-CN" altLang="en-US" dirty="0" smtClean="0"/>
              <a:t>获取预计可发量 </a:t>
            </a:r>
          </a:p>
          <a:p>
            <a:r>
              <a:rPr lang="en-US" altLang="zh-CN" dirty="0" smtClean="0"/>
              <a:t>https://vip.kingdee.com/article/3763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3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54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新增信用占用状况查询</a:t>
            </a:r>
            <a:r>
              <a:rPr lang="en-US" altLang="zh-CN" dirty="0" smtClean="0"/>
              <a:t>WEBAPI</a:t>
            </a:r>
            <a:r>
              <a:rPr lang="zh-CN" altLang="en-US" dirty="0" smtClean="0"/>
              <a:t>接口</a:t>
            </a:r>
          </a:p>
          <a:p>
            <a:r>
              <a:rPr lang="en-US" altLang="zh-CN" dirty="0" smtClean="0"/>
              <a:t>https://club.kingdee.com/forum.php?mod=viewthread&amp;tid=1429811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/>
                </a:solidFill>
              </a:rPr>
              <a:t>{"OrgNumber":“101.2","DeptNumber":"","ObjectType":"BD_Customer","ObjectNumberFrom":"CUST0001","ObjectNumberTo":"CUST0001"}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443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供应链使用自定义接口封装的标准业务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接口类：</a:t>
            </a:r>
            <a:r>
              <a:rPr lang="en-US" altLang="zh-CN" dirty="0" smtClean="0"/>
              <a:t>Kingdee.K3.SCM.WebApi.ServicesStub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572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对接系统单据过程中，根据其原理，需要逐行逐字段触发字段值更新、实体服务规则，触发单据的保存、提交、审核 操作上所挂的服务，以及单据的校验逻辑和插件操作处理逻辑。为了保证数据的正确性，注定这个过程是一个耗时的过程。但是，我们却可以从不同的点入手</a:t>
            </a:r>
            <a:r>
              <a:rPr lang="zh-CN" altLang="en-US" b="1" dirty="0" smtClean="0"/>
              <a:t>结合业务实际应用</a:t>
            </a:r>
            <a:r>
              <a:rPr lang="zh-CN" altLang="en-US" dirty="0" smtClean="0"/>
              <a:t>对一些</a:t>
            </a:r>
            <a:r>
              <a:rPr lang="zh-CN" altLang="en-US" b="1" dirty="0" smtClean="0"/>
              <a:t>逻辑和操作服务进行优化</a:t>
            </a:r>
            <a:r>
              <a:rPr lang="zh-CN" altLang="en-US" dirty="0" smtClean="0"/>
              <a:t>，以下以销售订单和出库单为例进行优化说明。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326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对接系统单据过程中，根据其原理，需要逐行逐字段触发字段值更新、实体服务规则，触发单据的保存、提交、审核 操作上所挂的服务，以及单据的校验逻辑和插件操作处理逻辑。为了保证数据的正确性，注定这个过程是一个耗时的过程。但是，我们却可以从不同的点入手</a:t>
            </a:r>
            <a:r>
              <a:rPr lang="zh-CN" altLang="en-US" b="1" dirty="0" smtClean="0"/>
              <a:t>结合业务实际应用</a:t>
            </a:r>
            <a:r>
              <a:rPr lang="zh-CN" altLang="en-US" dirty="0" smtClean="0"/>
              <a:t>对一些</a:t>
            </a:r>
            <a:r>
              <a:rPr lang="zh-CN" altLang="en-US" b="1" dirty="0" smtClean="0"/>
              <a:t>逻辑和操作服务进行优化</a:t>
            </a:r>
            <a:r>
              <a:rPr lang="zh-CN" altLang="en-US" dirty="0" smtClean="0"/>
              <a:t>，以下以销售订单和出库单为例进行优化说明。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25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对接系统单据过程中，根据其原理，需要逐行逐字段触发字段值更新、实体服务规则，触发单据的保存、提交、审核 操作上所挂的服务，以及单据的校验逻辑和插件操作处理逻辑。为了保证数据的正确性，注定这个过程是一个耗时的过程。但是，我们却可以从不同的点入手</a:t>
            </a:r>
            <a:r>
              <a:rPr lang="zh-CN" altLang="en-US" b="1" dirty="0" smtClean="0"/>
              <a:t>结合业务实际应用</a:t>
            </a:r>
            <a:r>
              <a:rPr lang="zh-CN" altLang="en-US" dirty="0" smtClean="0"/>
              <a:t>对一些</a:t>
            </a:r>
            <a:r>
              <a:rPr lang="zh-CN" altLang="en-US" b="1" dirty="0" smtClean="0"/>
              <a:t>逻辑和操作服务进行优化</a:t>
            </a:r>
            <a:r>
              <a:rPr lang="zh-CN" altLang="en-US" dirty="0" smtClean="0"/>
              <a:t>，以下以销售订单和出库单为例进行优化说明。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29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对接系统单据过程中，根据其原理，需要逐行逐字段触发字段值更新、实体服务规则，触发单据的保存、提交、审核 操作上所挂的服务，以及单据的校验逻辑和插件操作处理逻辑。为了保证数据的正确性，注定这个过程是一个耗时的过程。但是，我们却可以从不同的点入手</a:t>
            </a:r>
            <a:r>
              <a:rPr lang="zh-CN" altLang="en-US" b="1" dirty="0" smtClean="0"/>
              <a:t>结合业务实际应用</a:t>
            </a:r>
            <a:r>
              <a:rPr lang="zh-CN" altLang="en-US" dirty="0" smtClean="0"/>
              <a:t>对一些</a:t>
            </a:r>
            <a:r>
              <a:rPr lang="zh-CN" altLang="en-US" b="1" dirty="0" smtClean="0"/>
              <a:t>逻辑和操作服务进行优化</a:t>
            </a:r>
            <a:r>
              <a:rPr lang="zh-CN" altLang="en-US" dirty="0" smtClean="0"/>
              <a:t>，以下以销售订单和出库单为例进行优化说明。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796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对接系统单据过程中，根据其原理，需要逐行逐字段触发字段值更新、实体服务规则，触发单据的保存、提交、审核 操作上所挂的服务，以及单据的校验逻辑和插件操作处理逻辑。为了保证数据的正确性，注定这个过程是一个耗时的过程。但是，我们却可以从不同的点入手</a:t>
            </a:r>
            <a:r>
              <a:rPr lang="zh-CN" altLang="en-US" b="1" dirty="0" smtClean="0"/>
              <a:t>结合业务实际应用</a:t>
            </a:r>
            <a:r>
              <a:rPr lang="zh-CN" altLang="en-US" dirty="0" smtClean="0"/>
              <a:t>对一些</a:t>
            </a:r>
            <a:r>
              <a:rPr lang="zh-CN" altLang="en-US" b="1" dirty="0" smtClean="0"/>
              <a:t>逻辑和操作服务进行优化</a:t>
            </a:r>
            <a:r>
              <a:rPr lang="zh-CN" altLang="en-US" dirty="0" smtClean="0"/>
              <a:t>，以下以销售订单和出库单为例进行优化说明。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062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对接系统单据过程中，根据其原理，需要逐行逐字段触发字段值更新、实体服务规则，触发单据的保存、提交、审核 操作上所挂的服务，以及单据的校验逻辑和插件操作处理逻辑。为了保证数据的正确性，注定这个过程是一个耗时的过程。但是，我们却可以从不同的点入手</a:t>
            </a:r>
            <a:r>
              <a:rPr lang="zh-CN" altLang="en-US" b="1" dirty="0" smtClean="0"/>
              <a:t>结合业务实际应用</a:t>
            </a:r>
            <a:r>
              <a:rPr lang="zh-CN" altLang="en-US" dirty="0" smtClean="0"/>
              <a:t>对一些</a:t>
            </a:r>
            <a:r>
              <a:rPr lang="zh-CN" altLang="en-US" b="1" dirty="0" smtClean="0"/>
              <a:t>逻辑和操作服务进行优化</a:t>
            </a:r>
            <a:r>
              <a:rPr lang="zh-CN" altLang="en-US" dirty="0" smtClean="0"/>
              <a:t>，以下以销售订单和出库单为例进行优化说明。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950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WebApi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数据集成接口以及在线测试简单介绍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3"/>
              </a:rPr>
              <a:t>https://club.kingdee.com/forum.php?mod=viewthread&amp;tid=1223079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346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对接系统单据过程中，根据其原理，需要逐行逐字段触发字段值更新、实体服务规则，触发单据的保存、提交、审核 操作上所挂的服务，以及单据的校验逻辑和插件操作处理逻辑。为了保证数据的正确性，注定这个过程是一个耗时的过程。但是，我们却可以从不同的点入手</a:t>
            </a:r>
            <a:r>
              <a:rPr lang="zh-CN" altLang="en-US" b="1" dirty="0" smtClean="0"/>
              <a:t>结合业务实际应用</a:t>
            </a:r>
            <a:r>
              <a:rPr lang="zh-CN" altLang="en-US" dirty="0" smtClean="0"/>
              <a:t>对一些</a:t>
            </a:r>
            <a:r>
              <a:rPr lang="zh-CN" altLang="en-US" b="1" dirty="0" smtClean="0"/>
              <a:t>逻辑和操作服务进行优化</a:t>
            </a:r>
            <a:r>
              <a:rPr lang="zh-CN" altLang="en-US" dirty="0" smtClean="0"/>
              <a:t>，以下以销售订单和出库单为例进行优化说明。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181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WebAPI</a:t>
            </a:r>
            <a:r>
              <a:rPr lang="zh-CN" altLang="en-US" dirty="0" smtClean="0"/>
              <a:t>对接系统单据过程中，根据其原理，需要逐行逐字段触发字段值更新、实体服务规则，触发单据的保存、提交、审核 操作上所挂的服务，以及单据的校验逻辑和插件操作处理逻辑。为了保证数据的正确性，注定这个过程是一个耗时的过程。但是，我们却可以从不同的点入手</a:t>
            </a:r>
            <a:r>
              <a:rPr lang="zh-CN" altLang="en-US" b="1" dirty="0" smtClean="0"/>
              <a:t>结合业务实际应用</a:t>
            </a:r>
            <a:r>
              <a:rPr lang="zh-CN" altLang="en-US" dirty="0" smtClean="0"/>
              <a:t>对一些</a:t>
            </a:r>
            <a:r>
              <a:rPr lang="zh-CN" altLang="en-US" b="1" dirty="0" smtClean="0"/>
              <a:t>逻辑和操作服务进行优化</a:t>
            </a:r>
            <a:r>
              <a:rPr lang="zh-CN" altLang="en-US" dirty="0" smtClean="0"/>
              <a:t>，以下以销售订单和出库单为例进行优化说明。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79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通过接口读取附件信息？ </a:t>
            </a:r>
          </a:p>
          <a:p>
            <a:r>
              <a:rPr lang="zh-CN" altLang="en-US" dirty="0" smtClean="0"/>
              <a:t>第一步，先调用</a:t>
            </a:r>
            <a:r>
              <a:rPr lang="en-US" altLang="zh-CN" dirty="0" err="1" smtClean="0"/>
              <a:t>webapi</a:t>
            </a:r>
            <a:r>
              <a:rPr lang="zh-CN" altLang="en-US" dirty="0" smtClean="0"/>
              <a:t>接口后去附件在文件服务器保存的附件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，附件的</a:t>
            </a:r>
            <a:r>
              <a:rPr lang="en-US" altLang="zh-CN" dirty="0" err="1" smtClean="0"/>
              <a:t>formID</a:t>
            </a:r>
            <a:r>
              <a:rPr lang="zh-CN" altLang="en-US" dirty="0" smtClean="0"/>
              <a:t>和字段可以参考帖子：</a:t>
            </a:r>
            <a:r>
              <a:rPr lang="en-US" altLang="zh-CN" dirty="0" smtClean="0"/>
              <a:t>http://club.kingdee.com/forum.php?mod=viewthread&amp;tid=1400571</a:t>
            </a:r>
          </a:p>
          <a:p>
            <a:r>
              <a:rPr lang="zh-CN" altLang="en-US" dirty="0" smtClean="0"/>
              <a:t>第二步，根据这个附件</a:t>
            </a:r>
            <a:r>
              <a:rPr lang="en-US" altLang="zh-CN" dirty="0" smtClean="0"/>
              <a:t>ID</a:t>
            </a:r>
            <a:r>
              <a:rPr lang="zh-CN" altLang="en-US" dirty="0" smtClean="0"/>
              <a:t>到文件服务器读取文件，参考帖子</a:t>
            </a:r>
            <a:r>
              <a:rPr lang="en-US" altLang="zh-CN" dirty="0" smtClean="0"/>
              <a:t>http://club.kingdee.com/forum.php?mod=viewthread&amp;tid=1363510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637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怎么获取基础资料左侧数结构数据。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13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通过接口读取附件信息？ </a:t>
            </a:r>
          </a:p>
          <a:p>
            <a:r>
              <a:rPr lang="zh-CN" altLang="en-US" dirty="0" smtClean="0"/>
              <a:t>第一步，先调用</a:t>
            </a:r>
            <a:r>
              <a:rPr lang="en-US" altLang="zh-CN" dirty="0" err="1" smtClean="0"/>
              <a:t>webapi</a:t>
            </a:r>
            <a:r>
              <a:rPr lang="zh-CN" altLang="en-US" dirty="0" smtClean="0"/>
              <a:t>接口后去附件在文件服务器保存的附件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，附件的</a:t>
            </a:r>
            <a:r>
              <a:rPr lang="en-US" altLang="zh-CN" dirty="0" err="1" smtClean="0"/>
              <a:t>formID</a:t>
            </a:r>
            <a:r>
              <a:rPr lang="zh-CN" altLang="en-US" dirty="0" smtClean="0"/>
              <a:t>和字段可以参考帖子：</a:t>
            </a:r>
            <a:r>
              <a:rPr lang="en-US" altLang="zh-CN" dirty="0" smtClean="0"/>
              <a:t>http://club.kingdee.com/forum.php?mod=viewthread&amp;tid=1400571</a:t>
            </a:r>
          </a:p>
          <a:p>
            <a:r>
              <a:rPr lang="zh-CN" altLang="en-US" dirty="0" smtClean="0"/>
              <a:t>第二步，根据这个附件</a:t>
            </a:r>
            <a:r>
              <a:rPr lang="en-US" altLang="zh-CN" dirty="0" smtClean="0"/>
              <a:t>ID</a:t>
            </a:r>
            <a:r>
              <a:rPr lang="zh-CN" altLang="en-US" dirty="0" smtClean="0"/>
              <a:t>到文件服务器读取文件，参考帖子</a:t>
            </a:r>
            <a:r>
              <a:rPr lang="en-US" altLang="zh-CN" dirty="0" smtClean="0"/>
              <a:t>http://club.kingdee.com/forum.php?mod=viewthread&amp;tid=1363510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665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select * from T_META_FORMENUM</a:t>
            </a:r>
          </a:p>
          <a:p>
            <a:r>
              <a:rPr lang="en-US" altLang="zh-CN" dirty="0" smtClean="0"/>
              <a:t>select * from T_META_FORMENUM_L </a:t>
            </a:r>
          </a:p>
          <a:p>
            <a:r>
              <a:rPr lang="en-US" altLang="zh-CN" dirty="0" smtClean="0"/>
              <a:t>select * from T_META_FORMENUMITEM </a:t>
            </a:r>
          </a:p>
          <a:p>
            <a:r>
              <a:rPr lang="en-US" altLang="zh-CN" dirty="0" smtClean="0"/>
              <a:t>select * from T_META_FORMENUMITEM_L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915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仓位值集列表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* from T_BAS_FLEXVALUES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* from T_BAS_FLEXVALUES_L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* from T_BAS_FLEXVALUESENTRY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* from T_BAS_FLEXVALUESENTRY_L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启用仓位后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* from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t_BD_STOCK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* from T_BD_STOCKFLEXITEM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* from T_BD_STOCKFLEXDETAIL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值集合组合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* from T_BD_FLEXVALUESCOM 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值使用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* from T_BAS_FLEXVALUESDETAIL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35CFD-88A1-4230-820C-E669D1ED67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56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65" y="391262"/>
            <a:ext cx="7685635" cy="5442940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-17450"/>
            <a:ext cx="12240000" cy="6892903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1010616" y="718162"/>
            <a:ext cx="5137349" cy="254469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/>
              <a:t>标题可多行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图片可在母版替换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dirty="0" smtClean="0"/>
              <a:t>HEADER </a:t>
            </a:r>
            <a:r>
              <a:rPr lang="en-US" altLang="zh-CN" dirty="0" smtClean="0"/>
              <a:t>36</a:t>
            </a:r>
            <a:r>
              <a:rPr lang="en-US" dirty="0" smtClean="0"/>
              <a:t>PT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010617" y="3284180"/>
            <a:ext cx="4755444" cy="88447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讲者姓名</a:t>
            </a:r>
            <a:endParaRPr lang="en-US" altLang="zh-CN" dirty="0" smtClean="0"/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讲演日期</a:t>
            </a:r>
            <a:endParaRPr lang="en-US" altLang="zh-CN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2997839" y="-649546"/>
            <a:ext cx="1806225" cy="785735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467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785101" cy="512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zh-CN" altLang="en-US" sz="1600" dirty="0">
                  <a:solidFill>
                    <a:srgbClr val="837A80"/>
                  </a:solidFill>
                </a:rPr>
                <a:t>图片在母版替换</a:t>
              </a:r>
              <a:endParaRPr lang="en-US" altLang="zh-CN" sz="1600" dirty="0">
                <a:solidFill>
                  <a:srgbClr val="837A80"/>
                </a:solidFill>
              </a:endParaRPr>
            </a:p>
            <a:p>
              <a:pPr defTabSz="609585"/>
              <a:r>
                <a:rPr lang="zh-CN" altLang="en-US" sz="1600" dirty="0">
                  <a:solidFill>
                    <a:srgbClr val="837A80"/>
                  </a:solidFill>
                </a:rPr>
                <a:t>置于最底层</a:t>
              </a:r>
              <a:endParaRPr lang="en-US" sz="1600" dirty="0">
                <a:solidFill>
                  <a:srgbClr val="837A80"/>
                </a:solidFill>
              </a:endParaRPr>
            </a:p>
          </p:txBody>
        </p:sp>
      </p:grpSp>
      <p:sp>
        <p:nvSpPr>
          <p:cNvPr id="9" name="Oval 8"/>
          <p:cNvSpPr/>
          <p:nvPr userDrawn="1"/>
        </p:nvSpPr>
        <p:spPr>
          <a:xfrm>
            <a:off x="9683988" y="2917132"/>
            <a:ext cx="1662765" cy="1662765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5418769" y="2461620"/>
            <a:ext cx="597075" cy="597073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5587833" y="580268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5359401"/>
            <a:ext cx="2782200" cy="1422399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8026400" y="6550613"/>
            <a:ext cx="2641600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 defTabSz="60958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©1993-2017  </a:t>
            </a:r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金蝶国际软件集团有限公司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0363200" y="6588746"/>
            <a:ext cx="1219200" cy="1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</p:spTree>
    <p:extLst>
      <p:ext uri="{BB962C8B-B14F-4D97-AF65-F5344CB8AC3E}">
        <p14:creationId xmlns:p14="http://schemas.microsoft.com/office/powerpoint/2010/main" val="2932472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</p:spTree>
    <p:extLst>
      <p:ext uri="{BB962C8B-B14F-4D97-AF65-F5344CB8AC3E}">
        <p14:creationId xmlns:p14="http://schemas.microsoft.com/office/powerpoint/2010/main" val="2392364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26287" cy="6883400"/>
          </a:xfrm>
          <a:prstGeom prst="rect">
            <a:avLst/>
          </a:prstGeom>
        </p:spPr>
      </p:pic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609601" y="2228018"/>
            <a:ext cx="4567161" cy="333458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267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 smtClean="0"/>
              <a:t>HEADER </a:t>
            </a:r>
            <a:r>
              <a:rPr lang="en-US" altLang="zh-CN" dirty="0" smtClean="0"/>
              <a:t>3</a:t>
            </a:r>
            <a:r>
              <a:rPr lang="en-US" dirty="0" smtClean="0"/>
              <a:t>2PT</a:t>
            </a:r>
            <a:br>
              <a:rPr lang="en-US" dirty="0" smtClean="0"/>
            </a:br>
            <a:r>
              <a:rPr lang="zh-CN" altLang="en-US" dirty="0" smtClean="0"/>
              <a:t>单击此处编辑母版样式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5359401"/>
            <a:ext cx="2782200" cy="142239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8026400" y="6550613"/>
            <a:ext cx="2641600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 defTabSz="60958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©1993-2017  </a:t>
            </a:r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金蝶国际软件集团有限公司</a:t>
            </a:r>
          </a:p>
        </p:txBody>
      </p:sp>
      <p:sp>
        <p:nvSpPr>
          <p:cNvPr id="12" name="文本框 16"/>
          <p:cNvSpPr txBox="1"/>
          <p:nvPr userDrawn="1"/>
        </p:nvSpPr>
        <p:spPr>
          <a:xfrm>
            <a:off x="10363200" y="6588746"/>
            <a:ext cx="1219200" cy="1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</p:spTree>
    <p:extLst>
      <p:ext uri="{BB962C8B-B14F-4D97-AF65-F5344CB8AC3E}">
        <p14:creationId xmlns:p14="http://schemas.microsoft.com/office/powerpoint/2010/main" val="2747011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纯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7531"/>
            <a:ext cx="1728000" cy="4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741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>
            <a:spLocks noChangeArrowheads="1"/>
          </p:cNvSpPr>
          <p:nvPr userDrawn="1"/>
        </p:nvSpPr>
        <p:spPr bwMode="auto">
          <a:xfrm>
            <a:off x="11089218" y="6494463"/>
            <a:ext cx="110278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b="1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fld id="{6274F41D-66AB-4F64-B4BD-8430DB2BA7A8}" type="slidenum">
              <a:rPr lang="en-US" altLang="zh-CN" sz="1000" b="1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/>
              <a:t>‹#›</a:t>
            </a:fld>
            <a:endParaRPr lang="zh-CN" altLang="en-US" sz="1000" b="1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1" y="989298"/>
            <a:ext cx="11113227" cy="51368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0"/>
            <a:ext cx="8930216" cy="62068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13436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143000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1771EA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3084" y="2906185"/>
            <a:ext cx="10363200" cy="150071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62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1771EA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601" y="1881719"/>
            <a:ext cx="10970684" cy="408728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667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3194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90">
          <p15:clr>
            <a:srgbClr val="FBAE40"/>
          </p15:clr>
        </p15:guide>
        <p15:guide id="2" pos="54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24215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" y="6070600"/>
            <a:ext cx="1438124" cy="493504"/>
          </a:xfrm>
          <a:prstGeom prst="rect">
            <a:avLst/>
          </a:prstGeom>
        </p:spPr>
      </p:pic>
      <p:sp>
        <p:nvSpPr>
          <p:cNvPr id="7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  <p:sp>
        <p:nvSpPr>
          <p:cNvPr id="12" name="Text Box 5"/>
          <p:cNvSpPr txBox="1">
            <a:spLocks noChangeArrowheads="1"/>
          </p:cNvSpPr>
          <p:nvPr userDrawn="1"/>
        </p:nvSpPr>
        <p:spPr bwMode="auto">
          <a:xfrm>
            <a:off x="11580285" y="6597135"/>
            <a:ext cx="3069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609585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FFFFFF">
                    <a:lumMod val="9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609585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FFFFFF">
                  <a:lumMod val="9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601" y="1881719"/>
            <a:ext cx="10970684" cy="408728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133">
                <a:solidFill>
                  <a:schemeClr val="bg1"/>
                </a:solidFill>
              </a:defRPr>
            </a:lvl4pPr>
            <a:lvl5pPr>
              <a:defRPr sz="2133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380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蓝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" y="6070600"/>
            <a:ext cx="1438124" cy="493504"/>
          </a:xfrm>
          <a:prstGeom prst="rect">
            <a:avLst/>
          </a:prstGeom>
        </p:spPr>
      </p:pic>
      <p:sp>
        <p:nvSpPr>
          <p:cNvPr id="8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11580285" y="6597135"/>
            <a:ext cx="3069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609585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FFFFFF">
                    <a:lumMod val="9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609585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FFFFFF">
                  <a:lumMod val="9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601" y="1881719"/>
            <a:ext cx="10970684" cy="408728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133">
                <a:solidFill>
                  <a:schemeClr val="bg1"/>
                </a:solidFill>
              </a:defRPr>
            </a:lvl4pPr>
            <a:lvl5pPr>
              <a:defRPr sz="2133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365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绿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" y="6070600"/>
            <a:ext cx="1438124" cy="493504"/>
          </a:xfrm>
          <a:prstGeom prst="rect">
            <a:avLst/>
          </a:prstGeom>
        </p:spPr>
      </p:pic>
      <p:sp>
        <p:nvSpPr>
          <p:cNvPr id="7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  <p:sp>
        <p:nvSpPr>
          <p:cNvPr id="12" name="Text Box 5"/>
          <p:cNvSpPr txBox="1">
            <a:spLocks noChangeArrowheads="1"/>
          </p:cNvSpPr>
          <p:nvPr userDrawn="1"/>
        </p:nvSpPr>
        <p:spPr bwMode="auto">
          <a:xfrm>
            <a:off x="11580285" y="6597135"/>
            <a:ext cx="3069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609585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FFFFFF">
                    <a:lumMod val="9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609585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FFFFFF">
                  <a:lumMod val="9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601" y="1881719"/>
            <a:ext cx="10970684" cy="408728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133">
                <a:solidFill>
                  <a:schemeClr val="bg1"/>
                </a:solidFill>
              </a:defRPr>
            </a:lvl4pPr>
            <a:lvl5pPr>
              <a:defRPr sz="2133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85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68113" y="278020"/>
            <a:ext cx="182439" cy="5851109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1771EA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7660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  <p:sp>
        <p:nvSpPr>
          <p:cNvPr id="5" name="标题 1"/>
          <p:cNvSpPr txBox="1">
            <a:spLocks/>
          </p:cNvSpPr>
          <p:nvPr userDrawn="1"/>
        </p:nvSpPr>
        <p:spPr>
          <a:xfrm>
            <a:off x="609600" y="275167"/>
            <a:ext cx="5280000" cy="114300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1771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1pPr>
          </a:lstStyle>
          <a:p>
            <a:r>
              <a:rPr lang="zh-CN" altLang="en-US" sz="3200" dirty="0" smtClean="0">
                <a:solidFill>
                  <a:srgbClr val="9F55FB"/>
                </a:solidFill>
              </a:rPr>
              <a:t>单击此处编辑母版标题样式</a:t>
            </a:r>
            <a:endParaRPr lang="zh-CN" altLang="en-US" sz="3200" dirty="0">
              <a:solidFill>
                <a:srgbClr val="9F55FB"/>
              </a:solidFill>
            </a:endParaRPr>
          </a:p>
        </p:txBody>
      </p:sp>
      <p:sp>
        <p:nvSpPr>
          <p:cNvPr id="8" name="内容占位符 6"/>
          <p:cNvSpPr>
            <a:spLocks noGrp="1"/>
          </p:cNvSpPr>
          <p:nvPr>
            <p:ph sz="quarter" idx="12"/>
          </p:nvPr>
        </p:nvSpPr>
        <p:spPr>
          <a:xfrm>
            <a:off x="592667" y="1913468"/>
            <a:ext cx="3822700" cy="4055533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314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  <p:sp>
        <p:nvSpPr>
          <p:cNvPr id="5" name="标题 1"/>
          <p:cNvSpPr txBox="1">
            <a:spLocks/>
          </p:cNvSpPr>
          <p:nvPr userDrawn="1"/>
        </p:nvSpPr>
        <p:spPr>
          <a:xfrm>
            <a:off x="609600" y="275167"/>
            <a:ext cx="5280000" cy="114300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1771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1pPr>
          </a:lstStyle>
          <a:p>
            <a:r>
              <a:rPr lang="zh-CN" altLang="en-US" sz="3200" dirty="0" smtClean="0">
                <a:solidFill>
                  <a:srgbClr val="24BEBC"/>
                </a:solidFill>
              </a:rPr>
              <a:t>单击此处编辑母版标题样式</a:t>
            </a:r>
            <a:endParaRPr lang="zh-CN" altLang="en-US" sz="3200" dirty="0">
              <a:solidFill>
                <a:srgbClr val="24BE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6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605163" y="-296738"/>
            <a:ext cx="10977237" cy="225779"/>
            <a:chOff x="453872" y="-222553"/>
            <a:chExt cx="8232928" cy="186268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3196165" y="-205619"/>
              <a:ext cx="690488" cy="169334"/>
              <a:chOff x="2818189" y="-243417"/>
              <a:chExt cx="690488" cy="243417"/>
            </a:xfrm>
          </p:grpSpPr>
          <p:grpSp>
            <p:nvGrpSpPr>
              <p:cNvPr id="14" name="Group 13"/>
              <p:cNvGrpSpPr/>
              <p:nvPr userDrawn="1"/>
            </p:nvGrpSpPr>
            <p:grpSpPr>
              <a:xfrm rot="5400000">
                <a:off x="2867502" y="-292730"/>
                <a:ext cx="243417" cy="342044"/>
                <a:chOff x="-91018" y="1216025"/>
                <a:chExt cx="243417" cy="342044"/>
              </a:xfrm>
            </p:grpSpPr>
            <p:cxnSp>
              <p:nvCxnSpPr>
                <p:cNvPr id="16" name="Straight Connector 15"/>
                <p:cNvCxnSpPr/>
                <p:nvPr userDrawn="1"/>
              </p:nvCxnSpPr>
              <p:spPr>
                <a:xfrm flipH="1">
                  <a:off x="-91018" y="1558069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 userDrawn="1"/>
              </p:nvCxnSpPr>
              <p:spPr>
                <a:xfrm flipH="1">
                  <a:off x="-91018" y="1216025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/>
              <p:cNvCxnSpPr/>
              <p:nvPr userDrawn="1"/>
            </p:nvCxnSpPr>
            <p:spPr>
              <a:xfrm rot="5400000" flipH="1">
                <a:off x="3386968" y="-121708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 userDrawn="1"/>
          </p:nvCxnSpPr>
          <p:spPr>
            <a:xfrm rot="5400000" flipH="1">
              <a:off x="369205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 flipH="1">
              <a:off x="8602133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11580285" y="6597135"/>
            <a:ext cx="3069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609585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837A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609585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837A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pic>
        <p:nvPicPr>
          <p:cNvPr id="41" name="Picture 40" descr="Untitled-2-03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4" y="6070600"/>
            <a:ext cx="1438127" cy="493504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-1441783" y="-70959"/>
            <a:ext cx="861717" cy="861717"/>
            <a:chOff x="-1138755" y="0"/>
            <a:chExt cx="646288" cy="646288"/>
          </a:xfrm>
          <a:solidFill>
            <a:srgbClr val="24215F"/>
          </a:solidFill>
        </p:grpSpPr>
        <p:sp>
          <p:nvSpPr>
            <p:cNvPr id="43" name="Rectangle 42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067">
                <a:solidFill>
                  <a:srgbClr val="FFFFFF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-1138755" y="0"/>
              <a:ext cx="334467" cy="43872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R:</a:t>
              </a:r>
              <a:r>
                <a:rPr lang="en-US" altLang="zh-CN" sz="1067" dirty="0">
                  <a:solidFill>
                    <a:srgbClr val="FFFFFF"/>
                  </a:solidFill>
                </a:rPr>
                <a:t>36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G:</a:t>
              </a:r>
              <a:r>
                <a:rPr lang="en-US" altLang="zh-CN" sz="1067" dirty="0">
                  <a:solidFill>
                    <a:srgbClr val="FFFFFF"/>
                  </a:solidFill>
                </a:rPr>
                <a:t>33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B:</a:t>
              </a:r>
              <a:r>
                <a:rPr lang="en-US" altLang="zh-CN" sz="1067" dirty="0">
                  <a:solidFill>
                    <a:srgbClr val="FFFFFF"/>
                  </a:solidFill>
                </a:rPr>
                <a:t>9</a:t>
              </a:r>
              <a:r>
                <a:rPr lang="en-US" sz="1067" dirty="0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1441783" y="878958"/>
            <a:ext cx="861717" cy="861717"/>
            <a:chOff x="-1138755" y="0"/>
            <a:chExt cx="646288" cy="646288"/>
          </a:xfrm>
        </p:grpSpPr>
        <p:sp>
          <p:nvSpPr>
            <p:cNvPr id="46" name="Rectangle 45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067">
                <a:solidFill>
                  <a:srgbClr val="FFFFFF"/>
                </a:solidFill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-1138755" y="0"/>
              <a:ext cx="386164" cy="438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R:</a:t>
              </a:r>
              <a:r>
                <a:rPr lang="en-US" altLang="zh-CN" sz="1067" dirty="0">
                  <a:solidFill>
                    <a:srgbClr val="FFFFFF"/>
                  </a:solidFill>
                </a:rPr>
                <a:t>23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G:1</a:t>
              </a:r>
              <a:r>
                <a:rPr lang="en-US" altLang="zh-CN" sz="1067" dirty="0">
                  <a:solidFill>
                    <a:srgbClr val="FFFFFF"/>
                  </a:solidFill>
                </a:rPr>
                <a:t>36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B:</a:t>
              </a:r>
              <a:r>
                <a:rPr lang="en-US" altLang="zh-CN" sz="1067" dirty="0">
                  <a:solidFill>
                    <a:srgbClr val="FFFFFF"/>
                  </a:solidFill>
                </a:rPr>
                <a:t>238</a:t>
              </a:r>
              <a:endParaRPr lang="en-US" sz="1067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1441783" y="1828874"/>
            <a:ext cx="861717" cy="861717"/>
            <a:chOff x="-1138755" y="0"/>
            <a:chExt cx="646288" cy="646288"/>
          </a:xfrm>
        </p:grpSpPr>
        <p:sp>
          <p:nvSpPr>
            <p:cNvPr id="49" name="Rectangle 48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5C1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067">
                <a:solidFill>
                  <a:srgbClr val="FFFFFF"/>
                </a:solidFill>
              </a:endParaRPr>
            </a:p>
          </p:txBody>
        </p:sp>
        <p:sp>
          <p:nvSpPr>
            <p:cNvPr id="50" name="TextBox 49"/>
            <p:cNvSpPr txBox="1"/>
            <p:nvPr userDrawn="1"/>
          </p:nvSpPr>
          <p:spPr>
            <a:xfrm>
              <a:off x="-1138755" y="0"/>
              <a:ext cx="386164" cy="438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067" dirty="0">
                  <a:solidFill>
                    <a:srgbClr val="000000"/>
                  </a:solidFill>
                </a:rPr>
                <a:t>R:</a:t>
              </a:r>
              <a:r>
                <a:rPr lang="en-US" altLang="zh-CN" sz="1067" dirty="0">
                  <a:solidFill>
                    <a:srgbClr val="000000"/>
                  </a:solidFill>
                </a:rPr>
                <a:t>35</a:t>
              </a:r>
              <a:endParaRPr lang="en-US" sz="1067" dirty="0">
                <a:solidFill>
                  <a:srgbClr val="000000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000000"/>
                  </a:solidFill>
                </a:rPr>
                <a:t>G:2</a:t>
              </a:r>
              <a:r>
                <a:rPr lang="en-US" altLang="zh-CN" sz="1067" dirty="0">
                  <a:solidFill>
                    <a:srgbClr val="000000"/>
                  </a:solidFill>
                </a:rPr>
                <a:t>04</a:t>
              </a:r>
              <a:endParaRPr lang="en-US" sz="1067" dirty="0">
                <a:solidFill>
                  <a:srgbClr val="000000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000000"/>
                  </a:solidFill>
                </a:rPr>
                <a:t>B:2</a:t>
              </a:r>
              <a:r>
                <a:rPr lang="en-US" altLang="zh-CN" sz="1067" dirty="0">
                  <a:solidFill>
                    <a:srgbClr val="000000"/>
                  </a:solidFill>
                </a:rPr>
                <a:t>52</a:t>
              </a:r>
              <a:endParaRPr lang="en-US" sz="1067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1441783" y="2778790"/>
            <a:ext cx="861717" cy="861717"/>
            <a:chOff x="-1138755" y="0"/>
            <a:chExt cx="646288" cy="64628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4BE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067">
                <a:solidFill>
                  <a:srgbClr val="FFFFFF"/>
                </a:solidFill>
              </a:endParaRPr>
            </a:p>
          </p:txBody>
        </p:sp>
        <p:sp>
          <p:nvSpPr>
            <p:cNvPr id="53" name="TextBox 52"/>
            <p:cNvSpPr txBox="1"/>
            <p:nvPr userDrawn="1"/>
          </p:nvSpPr>
          <p:spPr>
            <a:xfrm>
              <a:off x="-1138755" y="0"/>
              <a:ext cx="386164" cy="438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R:</a:t>
              </a:r>
              <a:r>
                <a:rPr lang="en-US" altLang="zh-CN" sz="1067" dirty="0">
                  <a:solidFill>
                    <a:srgbClr val="FFFFFF"/>
                  </a:solidFill>
                </a:rPr>
                <a:t>33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G:</a:t>
              </a:r>
              <a:r>
                <a:rPr lang="en-US" altLang="zh-CN" sz="1067" dirty="0">
                  <a:solidFill>
                    <a:srgbClr val="FFFFFF"/>
                  </a:solidFill>
                </a:rPr>
                <a:t>200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B:</a:t>
              </a:r>
              <a:r>
                <a:rPr lang="en-US" altLang="zh-CN" sz="1067" dirty="0">
                  <a:solidFill>
                    <a:srgbClr val="FFFFFF"/>
                  </a:solidFill>
                </a:rPr>
                <a:t>200</a:t>
              </a:r>
              <a:endParaRPr lang="en-US" sz="1067" dirty="0">
                <a:solidFill>
                  <a:srgbClr val="FFFFFF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-1460597" y="4946798"/>
            <a:ext cx="125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933" dirty="0">
                <a:solidFill>
                  <a:srgbClr val="FFFFFF"/>
                </a:solidFill>
              </a:rPr>
              <a:t>中文字体：</a:t>
            </a:r>
            <a:endParaRPr lang="en-US" altLang="zh-CN" sz="933" dirty="0">
              <a:solidFill>
                <a:srgbClr val="1EA19F"/>
              </a:solidFill>
            </a:endParaRPr>
          </a:p>
          <a:p>
            <a:pPr defTabSz="609585">
              <a:defRPr/>
            </a:pPr>
            <a:r>
              <a:rPr lang="zh-CN" altLang="en-US" sz="1867" dirty="0">
                <a:solidFill>
                  <a:srgbClr val="FFFFFF"/>
                </a:solidFill>
                <a:latin typeface="Heiti SC Medium"/>
                <a:ea typeface="Heiti SC Medium"/>
                <a:cs typeface="Heiti SC Medium"/>
              </a:rPr>
              <a:t>微软雅黑</a:t>
            </a:r>
            <a:endParaRPr lang="en-US" altLang="zh-CN" sz="1867" dirty="0">
              <a:solidFill>
                <a:srgbClr val="FFFFFF"/>
              </a:solidFill>
              <a:latin typeface="Heiti SC Medium"/>
              <a:ea typeface="Heiti SC Medium"/>
              <a:cs typeface="Heiti SC Medium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-1441783" y="3728703"/>
            <a:ext cx="861717" cy="861717"/>
            <a:chOff x="-1138755" y="0"/>
            <a:chExt cx="646288" cy="646288"/>
          </a:xfrm>
        </p:grpSpPr>
        <p:sp>
          <p:nvSpPr>
            <p:cNvPr id="61" name="Rectangle 60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9F55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067">
                <a:solidFill>
                  <a:srgbClr val="FFFFFF"/>
                </a:solidFill>
              </a:endParaRPr>
            </a:p>
          </p:txBody>
        </p:sp>
        <p:sp>
          <p:nvSpPr>
            <p:cNvPr id="62" name="TextBox 61"/>
            <p:cNvSpPr txBox="1"/>
            <p:nvPr userDrawn="1"/>
          </p:nvSpPr>
          <p:spPr>
            <a:xfrm>
              <a:off x="-1138755" y="0"/>
              <a:ext cx="386164" cy="438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R:</a:t>
              </a:r>
              <a:r>
                <a:rPr lang="zh-CN" altLang="zh-CN" sz="1067" dirty="0">
                  <a:solidFill>
                    <a:srgbClr val="FFFFFF"/>
                  </a:solidFill>
                </a:rPr>
                <a:t>1</a:t>
              </a:r>
              <a:r>
                <a:rPr lang="en-US" altLang="zh-CN" sz="1067" dirty="0">
                  <a:solidFill>
                    <a:srgbClr val="FFFFFF"/>
                  </a:solidFill>
                </a:rPr>
                <a:t>76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G:</a:t>
              </a:r>
              <a:r>
                <a:rPr lang="zh-CN" altLang="zh-CN" sz="1067" dirty="0">
                  <a:solidFill>
                    <a:srgbClr val="FFFFFF"/>
                  </a:solidFill>
                </a:rPr>
                <a:t>1</a:t>
              </a:r>
              <a:r>
                <a:rPr lang="en-US" altLang="zh-CN" sz="1067" dirty="0">
                  <a:solidFill>
                    <a:srgbClr val="FFFFFF"/>
                  </a:solidFill>
                </a:rPr>
                <a:t>15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B:</a:t>
              </a:r>
              <a:r>
                <a:rPr lang="zh-CN" altLang="zh-CN" sz="1067" dirty="0">
                  <a:solidFill>
                    <a:srgbClr val="FFFFFF"/>
                  </a:solidFill>
                </a:rPr>
                <a:t>2</a:t>
              </a:r>
              <a:r>
                <a:rPr lang="en-US" altLang="zh-CN" sz="1067" dirty="0">
                  <a:solidFill>
                    <a:srgbClr val="FFFFFF"/>
                  </a:solidFill>
                </a:rPr>
                <a:t>52</a:t>
              </a:r>
              <a:endParaRPr lang="en-US" sz="1067" dirty="0">
                <a:solidFill>
                  <a:srgbClr val="FFFFFF"/>
                </a:solidFill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-1460597" y="5545254"/>
            <a:ext cx="1027857" cy="56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defRPr/>
            </a:pPr>
            <a:r>
              <a:rPr lang="zh-CN" altLang="en-US" sz="933" dirty="0">
                <a:solidFill>
                  <a:srgbClr val="FFFFFF"/>
                </a:solidFill>
              </a:rPr>
              <a:t>英文字体：</a:t>
            </a:r>
            <a:endParaRPr lang="en-US" altLang="zh-CN" sz="933" b="1" dirty="0">
              <a:solidFill>
                <a:srgbClr val="FFFFFF"/>
              </a:solidFill>
              <a:latin typeface="Arial"/>
              <a:cs typeface="Arial"/>
            </a:endParaRPr>
          </a:p>
          <a:p>
            <a:pPr defTabSz="609585"/>
            <a:r>
              <a:rPr lang="en-US" altLang="zh-CN" sz="2133" b="1" dirty="0">
                <a:solidFill>
                  <a:srgbClr val="FFFFFF"/>
                </a:solidFill>
                <a:latin typeface="Arial"/>
                <a:cs typeface="Arial"/>
              </a:rPr>
              <a:t>Arial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-268113" y="278020"/>
            <a:ext cx="182439" cy="5851109"/>
            <a:chOff x="-279703" y="208515"/>
            <a:chExt cx="243417" cy="4388332"/>
          </a:xfrm>
        </p:grpSpPr>
        <p:cxnSp>
          <p:nvCxnSpPr>
            <p:cNvPr id="77" name="Straight Connector 7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82" name="Straight Connector 81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80" name="Straight Connector 79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2262554" y="278020"/>
            <a:ext cx="182439" cy="5851109"/>
            <a:chOff x="-279703" y="208515"/>
            <a:chExt cx="243417" cy="4388332"/>
          </a:xfrm>
        </p:grpSpPr>
        <p:cxnSp>
          <p:nvCxnSpPr>
            <p:cNvPr id="97" name="Straight Connector 9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03" name="Straight Connector 102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01" name="Straight Connector 100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Straight Connector 99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4" name="文本框 16"/>
          <p:cNvSpPr txBox="1"/>
          <p:nvPr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</p:spTree>
    <p:extLst>
      <p:ext uri="{BB962C8B-B14F-4D97-AF65-F5344CB8AC3E}">
        <p14:creationId xmlns:p14="http://schemas.microsoft.com/office/powerpoint/2010/main" val="79675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ctr" defTabSz="609585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serverip/K3Cloud/Kingdee.BOS.WebApi.ServicesStub.DynamicFormService.Delete.common.kdsvc" TargetMode="External"/><Relationship Id="rId13" Type="http://schemas.openxmlformats.org/officeDocument/2006/relationships/hyperlink" Target="http://serverip/K3Cloud/Kingdee.BOS.WebApi.ServicesStub.DynamicFormService.Push.common.kdsvc" TargetMode="External"/><Relationship Id="rId3" Type="http://schemas.openxmlformats.org/officeDocument/2006/relationships/hyperlink" Target="http://serverip/K3Cloud/Kingdee.BOS.WebApi.ServicesStub.DynamicFormService.Save.common.kdsvc" TargetMode="External"/><Relationship Id="rId7" Type="http://schemas.openxmlformats.org/officeDocument/2006/relationships/hyperlink" Target="http://serverip/K3Cloud/Kingdee.BOS.WebApi.ServicesStub.DynamicFormService.UnAudit.common.kdsvc" TargetMode="External"/><Relationship Id="rId12" Type="http://schemas.openxmlformats.org/officeDocument/2006/relationships/hyperlink" Target="http://serverip/K3Cloud/Kingdee.BOS.WebApi.ServicesStub.DynamicFormService.Allocate.common.kdsvc" TargetMode="External"/><Relationship Id="rId2" Type="http://schemas.openxmlformats.org/officeDocument/2006/relationships/hyperlink" Target="http://serverip/K3Cloud/Kingdee.BOS.WebApi.ServicesStub.DynamicFormService.View.common.kdsvc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erverip/K3Cloud/Kingdee.BOS.WebApi.ServicesStub.DynamicFormService.Audit.common.kdsvc" TargetMode="External"/><Relationship Id="rId11" Type="http://schemas.openxmlformats.org/officeDocument/2006/relationships/hyperlink" Target="http://serverip/K3Cloud/Kingdee.BOS.WebApi.ServicesStub.DynamicFormService.Draft.common.kdsvc" TargetMode="External"/><Relationship Id="rId5" Type="http://schemas.openxmlformats.org/officeDocument/2006/relationships/hyperlink" Target="http://serverip/K3Cloud/Kingdee.BOS.WebApi.ServicesStub.DynamicFormService.Submit.common.kdsvc" TargetMode="External"/><Relationship Id="rId10" Type="http://schemas.openxmlformats.org/officeDocument/2006/relationships/hyperlink" Target="http://serverip/K3Cloud/&#25509;&#21475;&#21629;&#21517;&#31354;&#38388;.&#25509;&#21475;&#23454;&#29616;&#31867;&#21517;.&#26041;&#27861;&#21517;.common.kdsvc" TargetMode="External"/><Relationship Id="rId4" Type="http://schemas.openxmlformats.org/officeDocument/2006/relationships/hyperlink" Target="http://serverip/K3Cloud/Kingdee.BOS.WebApi.ServicesStub.DynamicFormService.BatchSave.common.kdsvc" TargetMode="External"/><Relationship Id="rId9" Type="http://schemas.openxmlformats.org/officeDocument/2006/relationships/hyperlink" Target="http://serverip/K3Cloud/Kingdee.BOS.WebApi.ServicesStub.DynamicFormService.ExecuteBillQuery.common.kdsvc" TargetMode="External"/><Relationship Id="rId14" Type="http://schemas.openxmlformats.org/officeDocument/2006/relationships/hyperlink" Target="http://serverip/K3Cloud/Kingdee.BOS.WebApi.ServicesStub.DynamicFormService.GroupSave.common.kdsvc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10616" y="718162"/>
            <a:ext cx="7431635" cy="2544691"/>
          </a:xfrm>
        </p:spPr>
        <p:txBody>
          <a:bodyPr/>
          <a:lstStyle/>
          <a:p>
            <a:r>
              <a:rPr kumimoji="1" lang="zh-CN" altLang="en-US" dirty="0"/>
              <a:t>金蝶云</a:t>
            </a:r>
            <a:r>
              <a:rPr kumimoji="1" lang="zh-CN" altLang="en-US" dirty="0" smtClean="0"/>
              <a:t>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业务系统集成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010617" y="2841944"/>
            <a:ext cx="4755444" cy="884472"/>
          </a:xfrm>
        </p:spPr>
        <p:txBody>
          <a:bodyPr/>
          <a:lstStyle/>
          <a:p>
            <a:r>
              <a:rPr kumimoji="1" lang="en-US" altLang="zh-CN" dirty="0" smtClean="0">
                <a:latin typeface="微软雅黑" pitchFamily="34" charset="-122"/>
                <a:ea typeface="微软雅黑" pitchFamily="34" charset="-122"/>
              </a:rPr>
              <a:t>2019-06</a:t>
            </a:r>
          </a:p>
          <a:p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陈元喜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9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3612" y="1168407"/>
            <a:ext cx="11113227" cy="45536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2.1.1	</a:t>
            </a:r>
            <a:r>
              <a:rPr lang="zh-CN" altLang="en-US" dirty="0" smtClean="0">
                <a:solidFill>
                  <a:schemeClr val="bg1"/>
                </a:solidFill>
              </a:rPr>
              <a:t>物料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分组：如何获取左侧树形结构数据？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枚举：如何获取枚举字段所有值？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1381" y="21681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2.1</a:t>
            </a:r>
            <a:r>
              <a:rPr lang="zh-CN" altLang="en-US" dirty="0">
                <a:solidFill>
                  <a:schemeClr val="bg1"/>
                </a:solidFill>
              </a:rPr>
              <a:t>基础</a:t>
            </a:r>
            <a:r>
              <a:rPr lang="zh-CN" altLang="en-US" dirty="0" smtClean="0">
                <a:solidFill>
                  <a:schemeClr val="bg1"/>
                </a:solidFill>
              </a:rPr>
              <a:t>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物料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597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3612" y="1168407"/>
            <a:ext cx="11113227" cy="45536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2.1.1	</a:t>
            </a:r>
            <a:r>
              <a:rPr lang="zh-CN" altLang="en-US" dirty="0" smtClean="0">
                <a:solidFill>
                  <a:schemeClr val="bg1"/>
                </a:solidFill>
              </a:rPr>
              <a:t>物料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分组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1381" y="21681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2.1</a:t>
            </a:r>
            <a:r>
              <a:rPr lang="zh-CN" altLang="en-US" dirty="0">
                <a:solidFill>
                  <a:schemeClr val="bg1"/>
                </a:solidFill>
              </a:rPr>
              <a:t>基础</a:t>
            </a:r>
            <a:r>
              <a:rPr lang="zh-CN" altLang="en-US" dirty="0" smtClean="0">
                <a:solidFill>
                  <a:schemeClr val="bg1"/>
                </a:solidFill>
              </a:rPr>
              <a:t>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物料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2" y="2135660"/>
            <a:ext cx="3667715" cy="3426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974" y="714957"/>
            <a:ext cx="7403705" cy="56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85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3612" y="1168407"/>
            <a:ext cx="11113227" cy="45536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2.1.1	</a:t>
            </a:r>
            <a:r>
              <a:rPr lang="zh-CN" altLang="en-US" dirty="0" smtClean="0">
                <a:solidFill>
                  <a:schemeClr val="bg1"/>
                </a:solidFill>
              </a:rPr>
              <a:t>物料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枚举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1381" y="21681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2.1</a:t>
            </a:r>
            <a:r>
              <a:rPr lang="zh-CN" altLang="en-US" dirty="0">
                <a:solidFill>
                  <a:schemeClr val="bg1"/>
                </a:solidFill>
              </a:rPr>
              <a:t>基础</a:t>
            </a:r>
            <a:r>
              <a:rPr lang="zh-CN" altLang="en-US" dirty="0" smtClean="0">
                <a:solidFill>
                  <a:schemeClr val="bg1"/>
                </a:solidFill>
              </a:rPr>
              <a:t>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物料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9" y="2000504"/>
            <a:ext cx="5043702" cy="37215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144" y="334891"/>
            <a:ext cx="6230219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92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3612" y="1168407"/>
            <a:ext cx="11113227" cy="45536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2.1.1	</a:t>
            </a:r>
            <a:r>
              <a:rPr lang="zh-CN" altLang="en-US" dirty="0" smtClean="0">
                <a:solidFill>
                  <a:schemeClr val="bg1"/>
                </a:solidFill>
              </a:rPr>
              <a:t>物料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枚举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1381" y="21681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2.1</a:t>
            </a:r>
            <a:r>
              <a:rPr lang="zh-CN" altLang="en-US" dirty="0">
                <a:solidFill>
                  <a:schemeClr val="bg1"/>
                </a:solidFill>
              </a:rPr>
              <a:t>基础</a:t>
            </a:r>
            <a:r>
              <a:rPr lang="zh-CN" altLang="en-US" dirty="0" smtClean="0">
                <a:solidFill>
                  <a:schemeClr val="bg1"/>
                </a:solidFill>
              </a:rPr>
              <a:t>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物料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9" y="2526212"/>
            <a:ext cx="3973293" cy="30558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440" y="106119"/>
            <a:ext cx="5521432" cy="33956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88" y="3695307"/>
            <a:ext cx="5536320" cy="30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00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21321" y="1158981"/>
            <a:ext cx="3083414" cy="261174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2.1.2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仓库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仓位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3101" y="226244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</a:t>
            </a:r>
            <a:r>
              <a:rPr lang="zh-CN" altLang="en-US" dirty="0" smtClean="0">
                <a:solidFill>
                  <a:schemeClr val="bg1"/>
                </a:solidFill>
              </a:rPr>
              <a:t>基础资料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仓库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25" y="1158981"/>
            <a:ext cx="62674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3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21320" y="1158981"/>
            <a:ext cx="11113227" cy="261174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2.1.2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仓库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仓位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3101" y="226244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</a:t>
            </a:r>
            <a:r>
              <a:rPr lang="zh-CN" altLang="en-US" dirty="0" smtClean="0">
                <a:solidFill>
                  <a:schemeClr val="bg1"/>
                </a:solidFill>
              </a:rPr>
              <a:t>基础资料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仓库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87" y="1571428"/>
            <a:ext cx="5582829" cy="39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56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2.1.3	</a:t>
            </a:r>
            <a:r>
              <a:rPr lang="zh-CN" altLang="en-US" dirty="0">
                <a:solidFill>
                  <a:schemeClr val="bg1"/>
                </a:solidFill>
              </a:rPr>
              <a:t>辅助</a:t>
            </a:r>
            <a:r>
              <a:rPr lang="zh-CN" altLang="en-US" dirty="0" smtClean="0">
                <a:solidFill>
                  <a:schemeClr val="bg1"/>
                </a:solidFill>
              </a:rPr>
              <a:t>资料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FormID</a:t>
            </a:r>
            <a:r>
              <a:rPr lang="en-US" altLang="zh-CN" dirty="0" smtClean="0">
                <a:solidFill>
                  <a:schemeClr val="bg1"/>
                </a:solidFill>
              </a:rPr>
              <a:t>: BOS_ASSISTANTDATA_DETAIL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按照常规基础资料操作即可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66795" y="216817"/>
            <a:ext cx="8930216" cy="62068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</a:t>
            </a:r>
            <a:r>
              <a:rPr lang="zh-CN" altLang="en-US" dirty="0" smtClean="0">
                <a:solidFill>
                  <a:schemeClr val="bg1"/>
                </a:solidFill>
              </a:rPr>
              <a:t>基础</a:t>
            </a:r>
            <a:r>
              <a:rPr lang="zh-CN" altLang="en-US" dirty="0">
                <a:solidFill>
                  <a:schemeClr val="bg1"/>
                </a:solidFill>
              </a:rPr>
              <a:t>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辅助资料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077" y="2216797"/>
            <a:ext cx="8717969" cy="424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43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2.1.3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批号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保存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>
                <a:solidFill>
                  <a:schemeClr val="bg1"/>
                </a:solidFill>
              </a:rPr>
              <a:t>业务不能直接新增，需要由单据保存</a:t>
            </a:r>
            <a:r>
              <a:rPr lang="zh-CN" altLang="en-US" dirty="0" smtClean="0">
                <a:solidFill>
                  <a:schemeClr val="bg1"/>
                </a:solidFill>
              </a:rPr>
              <a:t>生成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查询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需要注意特殊字段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075" y="24509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</a:t>
            </a:r>
            <a:r>
              <a:rPr lang="zh-CN" altLang="en-US" dirty="0" smtClean="0">
                <a:solidFill>
                  <a:schemeClr val="bg1"/>
                </a:solidFill>
              </a:rPr>
              <a:t>基础资料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批号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73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1" y="989298"/>
            <a:ext cx="5920883" cy="137683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2.1.3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批号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保存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>
                <a:solidFill>
                  <a:schemeClr val="bg1"/>
                </a:solidFill>
              </a:rPr>
              <a:t>业务不能直接新增，需要由单据保存</a:t>
            </a:r>
            <a:r>
              <a:rPr lang="zh-CN" altLang="en-US" dirty="0" smtClean="0">
                <a:solidFill>
                  <a:schemeClr val="bg1"/>
                </a:solidFill>
              </a:rPr>
              <a:t>生成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075" y="24509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</a:t>
            </a:r>
            <a:r>
              <a:rPr lang="zh-CN" altLang="en-US" dirty="0" smtClean="0">
                <a:solidFill>
                  <a:schemeClr val="bg1"/>
                </a:solidFill>
              </a:rPr>
              <a:t>基础资料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批号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83" y="2169761"/>
            <a:ext cx="7376049" cy="415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02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8"/>
            <a:ext cx="3639596" cy="133912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2.1.3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批号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查询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需要注意特殊字段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075" y="24509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</a:t>
            </a:r>
            <a:r>
              <a:rPr lang="zh-CN" altLang="en-US" dirty="0" smtClean="0">
                <a:solidFill>
                  <a:schemeClr val="bg1"/>
                </a:solidFill>
              </a:rPr>
              <a:t>基础资料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批号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6" y="2224529"/>
            <a:ext cx="6928277" cy="37517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07856" y="2224529"/>
            <a:ext cx="418507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物料内码为</a:t>
            </a:r>
            <a:r>
              <a:rPr lang="en-US" altLang="zh-CN" dirty="0" err="1" smtClean="0">
                <a:solidFill>
                  <a:schemeClr val="bg1"/>
                </a:solidFill>
              </a:rPr>
              <a:t>masterid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业务类型标准是否来自库存单据，批号主档不显示非库存批号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</a:rPr>
              <a:t>保质期信息根据物料是否勾选“附属信息”确定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en-US" altLang="zh-CN" dirty="0"/>
              <a:t> </a:t>
            </a:r>
            <a:r>
              <a:rPr lang="en-US" altLang="zh-CN" sz="1400" dirty="0" smtClean="0">
                <a:solidFill>
                  <a:schemeClr val="bg1"/>
                </a:solidFill>
              </a:rPr>
              <a:t>FMATERIALID+FNUMBER+FLOTSTATUS+FUSEORGID</a:t>
            </a:r>
            <a:r>
              <a:rPr lang="zh-CN" altLang="en-US" sz="1400" dirty="0" smtClean="0">
                <a:solidFill>
                  <a:schemeClr val="bg1"/>
                </a:solidFill>
              </a:rPr>
              <a:t>可以唯一确定一条主档信息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1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 txBox="1">
            <a:spLocks noGrp="1"/>
          </p:cNvSpPr>
          <p:nvPr>
            <p:ph idx="1"/>
          </p:nvPr>
        </p:nvSpPr>
        <p:spPr>
          <a:xfrm>
            <a:off x="1868741" y="1459316"/>
            <a:ext cx="11113227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系统集成概述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	2.</a:t>
            </a:r>
            <a:r>
              <a:rPr lang="zh-CN" altLang="en-US" dirty="0" smtClean="0">
                <a:solidFill>
                  <a:schemeClr val="bg1"/>
                </a:solidFill>
              </a:rPr>
              <a:t>供应链集成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smtClean="0">
                <a:solidFill>
                  <a:schemeClr val="bg1"/>
                </a:solidFill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</a:rPr>
              <a:t>性能优化注意事项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 smtClean="0">
                <a:solidFill>
                  <a:schemeClr val="bg1"/>
                </a:solidFill>
              </a:rPr>
              <a:t>相关问题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963084" y="826212"/>
            <a:ext cx="10363200" cy="874401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大纲：</a:t>
            </a:r>
            <a:r>
              <a:rPr lang="en-US" altLang="zh-CN" dirty="0">
                <a:solidFill>
                  <a:schemeClr val="bg1"/>
                </a:solidFill>
              </a:rPr>
              <a:t/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636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9"/>
            <a:ext cx="7862804" cy="224409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2.1.4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序列</a:t>
            </a:r>
            <a:r>
              <a:rPr lang="zh-CN" altLang="en-US" dirty="0" smtClean="0">
                <a:solidFill>
                  <a:schemeClr val="bg1"/>
                </a:solidFill>
              </a:rPr>
              <a:t>号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如何新增</a:t>
            </a:r>
            <a:r>
              <a:rPr lang="en-US" altLang="zh-CN" dirty="0" smtClean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如何查询某个即时库存下的序列号？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7369" y="24509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</a:t>
            </a:r>
            <a:r>
              <a:rPr lang="zh-CN" altLang="en-US" dirty="0" smtClean="0">
                <a:solidFill>
                  <a:schemeClr val="bg1"/>
                </a:solidFill>
              </a:rPr>
              <a:t>基础资料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序列号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569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9"/>
            <a:ext cx="4553995" cy="268715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2.1.4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序列</a:t>
            </a:r>
            <a:r>
              <a:rPr lang="zh-CN" altLang="en-US" dirty="0" smtClean="0">
                <a:solidFill>
                  <a:schemeClr val="bg1"/>
                </a:solidFill>
              </a:rPr>
              <a:t>号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标准没有提供新增接口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预先生成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单据生成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7369" y="24509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</a:t>
            </a:r>
            <a:r>
              <a:rPr lang="zh-CN" altLang="en-US" dirty="0" smtClean="0">
                <a:solidFill>
                  <a:schemeClr val="bg1"/>
                </a:solidFill>
              </a:rPr>
              <a:t>基础资料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序列号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22" y="2083323"/>
            <a:ext cx="8330840" cy="40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4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3" y="989300"/>
            <a:ext cx="4516288" cy="1442816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2.1.4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序列</a:t>
            </a:r>
            <a:r>
              <a:rPr lang="zh-CN" altLang="en-US" dirty="0" smtClean="0">
                <a:solidFill>
                  <a:schemeClr val="bg1"/>
                </a:solidFill>
              </a:rPr>
              <a:t>号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支持查询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如果查询即时库存明细下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7369" y="24509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</a:t>
            </a:r>
            <a:r>
              <a:rPr lang="zh-CN" altLang="en-US" dirty="0" smtClean="0">
                <a:solidFill>
                  <a:schemeClr val="bg1"/>
                </a:solidFill>
              </a:rPr>
              <a:t>基础资料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序列号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64" y="2194560"/>
            <a:ext cx="4358501" cy="3957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05" y="555441"/>
            <a:ext cx="6307497" cy="57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62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9"/>
            <a:ext cx="5920882" cy="1028037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2.2.1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销售</a:t>
            </a:r>
            <a:r>
              <a:rPr lang="zh-CN" altLang="en-US" dirty="0" smtClean="0">
                <a:solidFill>
                  <a:schemeClr val="bg1"/>
                </a:solidFill>
              </a:rPr>
              <a:t>订单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w</a:t>
            </a:r>
            <a:r>
              <a:rPr lang="en-US" altLang="zh-CN" dirty="0" err="1" smtClean="0">
                <a:solidFill>
                  <a:schemeClr val="bg1"/>
                </a:solidFill>
              </a:rPr>
              <a:t>ebapi</a:t>
            </a:r>
            <a:r>
              <a:rPr lang="zh-CN" altLang="en-US" dirty="0" smtClean="0">
                <a:solidFill>
                  <a:schemeClr val="bg1"/>
                </a:solidFill>
              </a:rPr>
              <a:t>如何实现销售订单的行操作？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928" y="226243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</a:t>
            </a:r>
            <a:r>
              <a:rPr lang="zh-CN" altLang="en-US" dirty="0" smtClean="0">
                <a:solidFill>
                  <a:schemeClr val="bg1"/>
                </a:solidFill>
              </a:rPr>
              <a:t>单据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销售订单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20" y="2017336"/>
            <a:ext cx="10819766" cy="386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1" y="989298"/>
            <a:ext cx="10521163" cy="472334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2.2.2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其他出库</a:t>
            </a:r>
            <a:r>
              <a:rPr lang="zh-CN" altLang="en-US" dirty="0">
                <a:solidFill>
                  <a:schemeClr val="bg1"/>
                </a:solidFill>
              </a:rPr>
              <a:t>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负库存校验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197963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</a:t>
            </a:r>
            <a:r>
              <a:rPr lang="zh-CN" altLang="en-US" dirty="0" smtClean="0">
                <a:solidFill>
                  <a:schemeClr val="bg1"/>
                </a:solidFill>
              </a:rPr>
              <a:t>单据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其他出库单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98" y="1790883"/>
            <a:ext cx="9728462" cy="43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46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9"/>
            <a:ext cx="3752718" cy="858356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2.2.2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其他出库</a:t>
            </a:r>
            <a:r>
              <a:rPr lang="zh-CN" altLang="en-US" dirty="0">
                <a:solidFill>
                  <a:schemeClr val="bg1"/>
                </a:solidFill>
              </a:rPr>
              <a:t>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负库存校验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197963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</a:t>
            </a:r>
            <a:r>
              <a:rPr lang="zh-CN" altLang="en-US" dirty="0" smtClean="0">
                <a:solidFill>
                  <a:schemeClr val="bg1"/>
                </a:solidFill>
              </a:rPr>
              <a:t>单据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其他出库单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36" y="1970053"/>
            <a:ext cx="5690090" cy="39132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02078" y="2658357"/>
            <a:ext cx="4524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InterationFlags</a:t>
            </a:r>
            <a:r>
              <a:rPr lang="zh-CN" altLang="en-US" dirty="0">
                <a:solidFill>
                  <a:schemeClr val="bg1"/>
                </a:solidFill>
              </a:rPr>
              <a:t>：交互标志集合，字符串类型，分号分隔，格式：</a:t>
            </a:r>
            <a:r>
              <a:rPr lang="en-US" altLang="zh-CN" dirty="0">
                <a:solidFill>
                  <a:schemeClr val="bg1"/>
                </a:solidFill>
              </a:rPr>
              <a:t>"flag1;flag2;..."</a:t>
            </a:r>
            <a:r>
              <a:rPr lang="zh-CN" altLang="en-US" dirty="0">
                <a:solidFill>
                  <a:schemeClr val="bg1"/>
                </a:solidFill>
              </a:rPr>
              <a:t>（非必录），例如（允许负库存标识：</a:t>
            </a:r>
            <a:r>
              <a:rPr lang="en-US" altLang="zh-CN" dirty="0" err="1">
                <a:solidFill>
                  <a:schemeClr val="bg1"/>
                </a:solidFill>
              </a:rPr>
              <a:t>STK_InvCheckResult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68015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1" y="989299"/>
            <a:ext cx="9974409" cy="231951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2.2.2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其他出库单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负库存校验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类似的还有如下：物料盘点作业单的盘点数量校验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3"/>
            <a:r>
              <a:rPr lang="en-US" altLang="zh-CN" dirty="0" err="1">
                <a:solidFill>
                  <a:schemeClr val="bg1"/>
                </a:solidFill>
              </a:rPr>
              <a:t>InterationFlags</a:t>
            </a:r>
            <a:r>
              <a:rPr lang="en-US" altLang="zh-CN" dirty="0" smtClean="0">
                <a:solidFill>
                  <a:schemeClr val="bg1"/>
                </a:solidFill>
              </a:rPr>
              <a:t>:"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StockCountInputSaveZeroCountQtySpensor</a:t>
            </a:r>
            <a:r>
              <a:rPr lang="en-US" altLang="zh-CN" dirty="0" smtClean="0">
                <a:solidFill>
                  <a:schemeClr val="bg1"/>
                </a:solidFill>
              </a:rPr>
              <a:t>“</a:t>
            </a:r>
            <a:endParaRPr lang="en-US" altLang="zh-CN" dirty="0">
              <a:solidFill>
                <a:schemeClr val="bg1"/>
              </a:solidFill>
            </a:endParaRPr>
          </a:p>
          <a:p>
            <a:pPr lvl="3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197963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</a:t>
            </a:r>
            <a:r>
              <a:rPr lang="zh-CN" altLang="en-US" dirty="0" smtClean="0">
                <a:solidFill>
                  <a:schemeClr val="bg1"/>
                </a:solidFill>
              </a:rPr>
              <a:t>单据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其他出库单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92" y="2538933"/>
            <a:ext cx="7747586" cy="23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16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8"/>
            <a:ext cx="6354516" cy="106574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2.2.3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直接调拨单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w</a:t>
            </a:r>
            <a:r>
              <a:rPr lang="en-US" altLang="zh-CN" dirty="0" err="1" smtClean="0">
                <a:solidFill>
                  <a:schemeClr val="bg1"/>
                </a:solidFill>
              </a:rPr>
              <a:t>ebapi</a:t>
            </a:r>
            <a:r>
              <a:rPr lang="zh-CN" altLang="en-US" dirty="0" smtClean="0">
                <a:solidFill>
                  <a:schemeClr val="bg1"/>
                </a:solidFill>
              </a:rPr>
              <a:t>保存的调拨类单据容易出现数据问题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63951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2.2</a:t>
            </a:r>
            <a:r>
              <a:rPr lang="zh-CN" altLang="en-US" dirty="0" smtClean="0">
                <a:solidFill>
                  <a:schemeClr val="bg1"/>
                </a:solidFill>
              </a:rPr>
              <a:t>单据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调拨类单据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29" y="1859842"/>
            <a:ext cx="5295993" cy="42665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91365" y="3140091"/>
            <a:ext cx="543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调拨类单据上存在</a:t>
            </a: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套字段：调出方和调入方。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一般调入方很多维度字段隐藏与调出方数据一致。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3.webapi</a:t>
            </a:r>
            <a:r>
              <a:rPr lang="zh-CN" altLang="en-US" dirty="0" smtClean="0">
                <a:solidFill>
                  <a:schemeClr val="bg1"/>
                </a:solidFill>
              </a:rPr>
              <a:t>数据包中无需传入隐藏字段的数据。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88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8"/>
            <a:ext cx="4685972" cy="225352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2.1.4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分步式调入单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不</a:t>
            </a:r>
            <a:r>
              <a:rPr lang="zh-CN" altLang="en-US" dirty="0" smtClean="0">
                <a:solidFill>
                  <a:schemeClr val="bg1"/>
                </a:solidFill>
              </a:rPr>
              <a:t>支持手工单独新增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必须由分步式调出单下推生成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保存接口（构造关联关系）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>
                <a:solidFill>
                  <a:schemeClr val="bg1"/>
                </a:solidFill>
              </a:rPr>
              <a:t>下</a:t>
            </a:r>
            <a:r>
              <a:rPr lang="zh-CN" altLang="en-US" dirty="0" smtClean="0">
                <a:solidFill>
                  <a:schemeClr val="bg1"/>
                </a:solidFill>
              </a:rPr>
              <a:t>推接口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</a:t>
            </a:r>
            <a:r>
              <a:rPr lang="zh-CN" altLang="en-US" dirty="0" smtClean="0">
                <a:solidFill>
                  <a:schemeClr val="bg1"/>
                </a:solidFill>
              </a:rPr>
              <a:t>单据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调拨类单据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71" y="2573516"/>
            <a:ext cx="8101493" cy="381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16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8"/>
            <a:ext cx="4695398" cy="1207147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2.1.4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分步式调入单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保存接口（构造关联关系）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</a:t>
            </a:r>
            <a:r>
              <a:rPr lang="zh-CN" altLang="en-US" dirty="0" smtClean="0">
                <a:solidFill>
                  <a:schemeClr val="bg1"/>
                </a:solidFill>
              </a:rPr>
              <a:t>单据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调拨类单据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85" y="1851957"/>
            <a:ext cx="8917903" cy="40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9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内容占位符 1"/>
          <p:cNvSpPr>
            <a:spLocks noGrp="1"/>
          </p:cNvSpPr>
          <p:nvPr>
            <p:ph idx="1"/>
          </p:nvPr>
        </p:nvSpPr>
        <p:spPr>
          <a:xfrm>
            <a:off x="1190518" y="941843"/>
            <a:ext cx="8334375" cy="4629398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50000"/>
              </a:lnSpc>
              <a:buSzTx/>
              <a:defRPr/>
            </a:pPr>
            <a:r>
              <a:rPr lang="en-US" altLang="zh-CN" sz="2800" dirty="0" smtClean="0">
                <a:solidFill>
                  <a:schemeClr val="bg1"/>
                </a:solidFill>
              </a:rPr>
              <a:t>1.1 </a:t>
            </a:r>
            <a:r>
              <a:rPr sz="2800" dirty="0" err="1" smtClean="0">
                <a:solidFill>
                  <a:schemeClr val="bg1"/>
                </a:solidFill>
              </a:rPr>
              <a:t>集成方式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WebAPI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WebService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ClientProxy</a:t>
            </a:r>
            <a:endParaRPr lang="en-US" sz="240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  <a:buSzTx/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WebAPI</a:t>
            </a:r>
            <a:endParaRPr lang="en-US" altLang="zh-CN" sz="2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相关接口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测试工具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sz="2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SzTx/>
              <a:buFontTx/>
              <a:buNone/>
              <a:defRPr/>
            </a:pPr>
            <a:r>
              <a:rPr sz="2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</a:t>
            </a:r>
            <a:endParaRPr lang="en-US" sz="2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标题 2"/>
          <p:cNvSpPr>
            <a:spLocks noGrp="1"/>
          </p:cNvSpPr>
          <p:nvPr>
            <p:ph type="title"/>
          </p:nvPr>
        </p:nvSpPr>
        <p:spPr>
          <a:xfrm>
            <a:off x="156475" y="170300"/>
            <a:ext cx="6697662" cy="62071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系统集成概述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1399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9"/>
            <a:ext cx="4242911" cy="1122306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2.1.4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分步式调入单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下推接口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2.2</a:t>
            </a:r>
            <a:r>
              <a:rPr lang="zh-CN" altLang="en-US" dirty="0" smtClean="0">
                <a:solidFill>
                  <a:schemeClr val="bg1"/>
                </a:solidFill>
              </a:rPr>
              <a:t>单据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调拨类单据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4" y="1487660"/>
            <a:ext cx="7186903" cy="50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49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1" y="989298"/>
            <a:ext cx="10521163" cy="472334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2.3.1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库存量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基础</a:t>
            </a:r>
            <a:r>
              <a:rPr lang="zh-CN" altLang="en-US" dirty="0" smtClean="0">
                <a:solidFill>
                  <a:schemeClr val="bg1"/>
                </a:solidFill>
              </a:rPr>
              <a:t>资料内码不对？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获取库存量不准确？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即时库存上的保质期</a:t>
            </a:r>
            <a:r>
              <a:rPr lang="zh-CN" altLang="en-US" dirty="0" smtClean="0">
                <a:solidFill>
                  <a:schemeClr val="bg1"/>
                </a:solidFill>
              </a:rPr>
              <a:t>信息为空？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如何获取库存变动量？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库存量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965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1" y="989298"/>
            <a:ext cx="10521163" cy="472334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2.3.1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库存量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库存量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924" y="545527"/>
            <a:ext cx="6957498" cy="56108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16" y="1474751"/>
            <a:ext cx="4527592" cy="19271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52" y="3497113"/>
            <a:ext cx="4992839" cy="32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12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1" y="989298"/>
            <a:ext cx="10521163" cy="472334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2.3.1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库存量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err="1" smtClean="0">
                <a:solidFill>
                  <a:schemeClr val="bg1"/>
                </a:solidFill>
              </a:rPr>
              <a:t>FormID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err="1" smtClean="0">
                <a:solidFill>
                  <a:schemeClr val="bg1"/>
                </a:solidFill>
              </a:rPr>
              <a:t>STK_Inventory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库存实体表：</a:t>
            </a:r>
            <a:r>
              <a:rPr lang="en-US" altLang="zh-CN" dirty="0" smtClean="0">
                <a:solidFill>
                  <a:schemeClr val="bg1"/>
                </a:solidFill>
              </a:rPr>
              <a:t>T_STK_INVENTORY</a:t>
            </a: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数量字段：仅有基本单位数量（</a:t>
            </a:r>
            <a:r>
              <a:rPr lang="en-US" altLang="zh-CN" dirty="0" err="1" smtClean="0">
                <a:solidFill>
                  <a:schemeClr val="bg1"/>
                </a:solidFill>
              </a:rPr>
              <a:t>FBaseQty</a:t>
            </a:r>
            <a:r>
              <a:rPr lang="zh-CN" altLang="en-US" dirty="0" smtClean="0">
                <a:solidFill>
                  <a:schemeClr val="bg1"/>
                </a:solidFill>
              </a:rPr>
              <a:t>）和辅单位数量（</a:t>
            </a:r>
            <a:r>
              <a:rPr lang="en-US" altLang="zh-CN" dirty="0" err="1" smtClean="0">
                <a:solidFill>
                  <a:schemeClr val="bg1"/>
                </a:solidFill>
              </a:rPr>
              <a:t>FSecQty</a:t>
            </a:r>
            <a:r>
              <a:rPr lang="zh-CN" altLang="en-US" dirty="0" smtClean="0">
                <a:solidFill>
                  <a:schemeClr val="bg1"/>
                </a:solidFill>
              </a:rPr>
              <a:t>）准确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保质期信息：生产日期、有效期至（与参数“是否附属信息”有关）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库存更新日志表：</a:t>
            </a:r>
            <a:r>
              <a:rPr lang="en-US" altLang="zh-CN" dirty="0" smtClean="0">
                <a:solidFill>
                  <a:schemeClr val="bg1"/>
                </a:solidFill>
              </a:rPr>
              <a:t>T_STK_INVENTORYLOG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库存量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350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1" y="989298"/>
            <a:ext cx="10521163" cy="472334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2.3.1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库存量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T_STK_INVENTORY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库存量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140" y="2087727"/>
            <a:ext cx="5147034" cy="33758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08" y="2712532"/>
            <a:ext cx="6507637" cy="212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92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1" y="989298"/>
            <a:ext cx="10521163" cy="472334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2.3.1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库存量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库存更新日志表：</a:t>
            </a:r>
            <a:r>
              <a:rPr lang="en-US" altLang="zh-CN" dirty="0" smtClean="0">
                <a:solidFill>
                  <a:schemeClr val="bg1"/>
                </a:solidFill>
              </a:rPr>
              <a:t>T_STK_INVENTORYLOG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库存量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1" y="2177592"/>
            <a:ext cx="11411313" cy="29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29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9"/>
            <a:ext cx="4553996" cy="1452244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2.3.2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锁库</a:t>
            </a:r>
            <a:r>
              <a:rPr lang="zh-CN" altLang="en-US" dirty="0" smtClean="0">
                <a:solidFill>
                  <a:schemeClr val="bg1"/>
                </a:solidFill>
              </a:rPr>
              <a:t>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err="1" smtClean="0">
                <a:solidFill>
                  <a:schemeClr val="bg1"/>
                </a:solidFill>
              </a:rPr>
              <a:t>webapi</a:t>
            </a:r>
            <a:r>
              <a:rPr lang="zh-CN" altLang="en-US" dirty="0" smtClean="0">
                <a:solidFill>
                  <a:schemeClr val="bg1"/>
                </a:solidFill>
              </a:rPr>
              <a:t>如何查询锁库量？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err="1" smtClean="0">
                <a:solidFill>
                  <a:schemeClr val="bg1"/>
                </a:solidFill>
              </a:rPr>
              <a:t>webapi</a:t>
            </a:r>
            <a:r>
              <a:rPr lang="zh-CN" altLang="en-US" dirty="0" smtClean="0">
                <a:solidFill>
                  <a:schemeClr val="bg1"/>
                </a:solidFill>
              </a:rPr>
              <a:t>如何锁库以及解锁？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锁库量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347" y="2261577"/>
            <a:ext cx="6457360" cy="40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44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1" y="989298"/>
            <a:ext cx="10521163" cy="472334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2.3.2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锁库量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锁</a:t>
            </a:r>
            <a:r>
              <a:rPr lang="zh-CN" altLang="en-US" dirty="0" smtClean="0">
                <a:solidFill>
                  <a:schemeClr val="bg1"/>
                </a:solidFill>
              </a:rPr>
              <a:t>库量查询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库存锁库列表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en-US" altLang="zh-CN" dirty="0" smtClean="0">
                <a:solidFill>
                  <a:schemeClr val="bg1"/>
                </a:solidFill>
              </a:rPr>
              <a:t>Sum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</a:rPr>
              <a:t>Count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锁库量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757" y="2650646"/>
            <a:ext cx="6202444" cy="40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5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1" y="989298"/>
            <a:ext cx="10521163" cy="472334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2.3.2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锁库量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w</a:t>
            </a:r>
            <a:r>
              <a:rPr lang="en-US" altLang="zh-CN" dirty="0" err="1" smtClean="0">
                <a:solidFill>
                  <a:schemeClr val="bg1"/>
                </a:solidFill>
              </a:rPr>
              <a:t>ebapi</a:t>
            </a:r>
            <a:r>
              <a:rPr lang="zh-CN" altLang="en-US" dirty="0" smtClean="0">
                <a:solidFill>
                  <a:schemeClr val="bg1"/>
                </a:solidFill>
              </a:rPr>
              <a:t>如何锁库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目前系统标准接口中并未提供对应接口，需要封装自定义接口实现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3"/>
            <a:r>
              <a:rPr lang="zh-CN" altLang="en-US" dirty="0" smtClean="0">
                <a:solidFill>
                  <a:schemeClr val="bg1"/>
                </a:solidFill>
              </a:rPr>
              <a:t>使用系统标准的锁库函数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4"/>
            <a:r>
              <a:rPr lang="en-US" altLang="zh-CN" dirty="0" smtClean="0">
                <a:solidFill>
                  <a:schemeClr val="bg1"/>
                </a:solidFill>
              </a:rPr>
              <a:t>Kingdee.K3.SCM.App.Core.StockLockService.SaveLockInfo</a:t>
            </a:r>
          </a:p>
          <a:p>
            <a:pPr lvl="4"/>
            <a:r>
              <a:rPr lang="en-US" altLang="zh-CN" dirty="0">
                <a:solidFill>
                  <a:schemeClr val="bg1"/>
                </a:solidFill>
              </a:rPr>
              <a:t>Kingdee.K3.SCM.App.Core.StockLockService.SaveUnLockInfo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3"/>
            <a:r>
              <a:rPr lang="zh-CN" altLang="en-US" dirty="0" smtClean="0">
                <a:solidFill>
                  <a:schemeClr val="bg1"/>
                </a:solidFill>
              </a:rPr>
              <a:t>自行根据预留表写数据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4"/>
            <a:r>
              <a:rPr lang="en-US" altLang="zh-CN" dirty="0" smtClean="0">
                <a:solidFill>
                  <a:schemeClr val="bg1"/>
                </a:solidFill>
              </a:rPr>
              <a:t>T_PLN_RESERVELINK</a:t>
            </a:r>
          </a:p>
          <a:p>
            <a:pPr lvl="4"/>
            <a:r>
              <a:rPr lang="en-US" altLang="zh-CN" dirty="0">
                <a:solidFill>
                  <a:schemeClr val="bg1"/>
                </a:solidFill>
              </a:rPr>
              <a:t>T_PLN_RESERVELINKENTRY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锁库量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671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1" y="989299"/>
            <a:ext cx="4676545" cy="1001766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2.3.3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可用量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err="1" smtClean="0">
                <a:solidFill>
                  <a:schemeClr val="bg1"/>
                </a:solidFill>
              </a:rPr>
              <a:t>webapi</a:t>
            </a:r>
            <a:r>
              <a:rPr lang="zh-CN" altLang="en-US" dirty="0" smtClean="0">
                <a:solidFill>
                  <a:schemeClr val="bg1"/>
                </a:solidFill>
              </a:rPr>
              <a:t>如何查询可用量？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可</a:t>
            </a:r>
            <a:r>
              <a:rPr lang="zh-CN" altLang="en-US" dirty="0" smtClean="0">
                <a:solidFill>
                  <a:schemeClr val="bg1"/>
                </a:solidFill>
              </a:rPr>
              <a:t>用量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51" y="2229180"/>
            <a:ext cx="11122776" cy="31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1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内容占位符 1"/>
          <p:cNvSpPr>
            <a:spLocks noGrp="1"/>
          </p:cNvSpPr>
          <p:nvPr>
            <p:ph idx="1"/>
          </p:nvPr>
        </p:nvSpPr>
        <p:spPr>
          <a:xfrm>
            <a:off x="1124530" y="706172"/>
            <a:ext cx="8334375" cy="3950669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SzTx/>
              <a:defRPr/>
            </a:pPr>
            <a:r>
              <a:rPr lang="en-US" altLang="zh-CN" sz="2800" dirty="0" smtClean="0">
                <a:solidFill>
                  <a:schemeClr val="bg1"/>
                </a:solidFill>
              </a:rPr>
              <a:t>1.1</a:t>
            </a:r>
            <a:r>
              <a:rPr sz="2800" dirty="0" smtClean="0">
                <a:solidFill>
                  <a:schemeClr val="bg1"/>
                </a:solidFill>
              </a:rPr>
              <a:t>集成方式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defRPr/>
            </a:pPr>
            <a:endParaRPr lang="en-US" sz="2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SzTx/>
              <a:buFontTx/>
              <a:buNone/>
              <a:defRPr/>
            </a:pPr>
            <a:r>
              <a:rPr sz="2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endParaRPr lang="en-US" sz="2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标题 2"/>
          <p:cNvSpPr>
            <a:spLocks noGrp="1"/>
          </p:cNvSpPr>
          <p:nvPr>
            <p:ph type="title"/>
          </p:nvPr>
        </p:nvSpPr>
        <p:spPr>
          <a:xfrm>
            <a:off x="156475" y="170300"/>
            <a:ext cx="6697662" cy="62071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系统集成概述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1864561" y="1558238"/>
            <a:ext cx="8334375" cy="2330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609585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Tx/>
              <a:buNone/>
            </a:pPr>
            <a:r>
              <a:rPr lang="en-US" altLang="zh-CN" sz="2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WebAPI</a:t>
            </a:r>
            <a:endParaRPr lang="en-US" altLang="zh-CN" sz="2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SzTx/>
              <a:buNone/>
            </a:pPr>
            <a:r>
              <a:rPr lang="en-US" altLang="zh-CN" sz="2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WebService</a:t>
            </a:r>
            <a:endParaRPr lang="en-US" altLang="zh-CN" sz="2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SzTx/>
              <a:buNone/>
            </a:pPr>
            <a:r>
              <a:rPr lang="en-US" altLang="zh-CN" sz="2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ClientProxy</a:t>
            </a:r>
            <a:r>
              <a:rPr lang="en-US" sz="2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客户端代理接口）</a:t>
            </a:r>
          </a:p>
          <a:p>
            <a:pPr>
              <a:lnSpc>
                <a:spcPct val="150000"/>
              </a:lnSpc>
              <a:buSzTx/>
              <a:buFontTx/>
              <a:buNone/>
            </a:pPr>
            <a:r>
              <a:rPr lang="zh-CN" altLang="en-US" sz="2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333211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9"/>
            <a:ext cx="6279101" cy="341302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2.3.3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可</a:t>
            </a:r>
            <a:r>
              <a:rPr lang="zh-CN" altLang="en-US" dirty="0" smtClean="0">
                <a:solidFill>
                  <a:schemeClr val="bg1"/>
                </a:solidFill>
              </a:rPr>
              <a:t>用量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锁</a:t>
            </a:r>
            <a:r>
              <a:rPr lang="zh-CN" altLang="en-US" dirty="0" smtClean="0">
                <a:solidFill>
                  <a:schemeClr val="bg1"/>
                </a:solidFill>
              </a:rPr>
              <a:t>库属于预留，是一种强预留类型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可用量 </a:t>
            </a:r>
            <a:r>
              <a:rPr lang="en-US" altLang="zh-CN" dirty="0" smtClean="0">
                <a:solidFill>
                  <a:schemeClr val="bg1"/>
                </a:solidFill>
              </a:rPr>
              <a:t>= </a:t>
            </a:r>
            <a:r>
              <a:rPr lang="zh-CN" altLang="en-US" dirty="0" smtClean="0">
                <a:solidFill>
                  <a:schemeClr val="bg1"/>
                </a:solidFill>
              </a:rPr>
              <a:t>库存量 </a:t>
            </a:r>
            <a:r>
              <a:rPr lang="en-US" altLang="zh-CN" dirty="0" smtClean="0">
                <a:solidFill>
                  <a:schemeClr val="bg1"/>
                </a:solidFill>
              </a:rPr>
              <a:t>– </a:t>
            </a:r>
            <a:r>
              <a:rPr lang="zh-CN" altLang="en-US" dirty="0" smtClean="0">
                <a:solidFill>
                  <a:schemeClr val="bg1"/>
                </a:solidFill>
              </a:rPr>
              <a:t>预留量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>
                <a:solidFill>
                  <a:schemeClr val="bg1"/>
                </a:solidFill>
              </a:rPr>
              <a:t>不</a:t>
            </a:r>
            <a:r>
              <a:rPr lang="zh-CN" altLang="en-US" dirty="0" smtClean="0">
                <a:solidFill>
                  <a:schemeClr val="bg1"/>
                </a:solidFill>
              </a:rPr>
              <a:t>启用预留时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3"/>
            <a:r>
              <a:rPr lang="zh-CN" altLang="en-US" dirty="0">
                <a:solidFill>
                  <a:schemeClr val="bg1"/>
                </a:solidFill>
              </a:rPr>
              <a:t>可用量 </a:t>
            </a:r>
            <a:r>
              <a:rPr lang="en-US" altLang="zh-CN" dirty="0">
                <a:solidFill>
                  <a:schemeClr val="bg1"/>
                </a:solidFill>
              </a:rPr>
              <a:t>= </a:t>
            </a:r>
            <a:r>
              <a:rPr lang="zh-CN" altLang="en-US" dirty="0">
                <a:solidFill>
                  <a:schemeClr val="bg1"/>
                </a:solidFill>
              </a:rPr>
              <a:t>库存量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 smtClean="0">
                <a:solidFill>
                  <a:schemeClr val="bg1"/>
                </a:solidFill>
              </a:rPr>
              <a:t>锁库量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4"/>
            <a:r>
              <a:rPr lang="zh-CN" altLang="en-US" dirty="0" smtClean="0">
                <a:solidFill>
                  <a:schemeClr val="bg1"/>
                </a:solidFill>
              </a:rPr>
              <a:t>库存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锁库列表即可查询锁库量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启用预留时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3"/>
            <a:r>
              <a:rPr lang="zh-CN" altLang="en-US" dirty="0">
                <a:solidFill>
                  <a:schemeClr val="bg1"/>
                </a:solidFill>
              </a:rPr>
              <a:t>可用量 </a:t>
            </a:r>
            <a:r>
              <a:rPr lang="en-US" altLang="zh-CN" dirty="0">
                <a:solidFill>
                  <a:schemeClr val="bg1"/>
                </a:solidFill>
              </a:rPr>
              <a:t>= </a:t>
            </a:r>
            <a:r>
              <a:rPr lang="zh-CN" altLang="en-US" dirty="0">
                <a:solidFill>
                  <a:schemeClr val="bg1"/>
                </a:solidFill>
              </a:rPr>
              <a:t>库存量 </a:t>
            </a:r>
            <a:r>
              <a:rPr lang="en-US" altLang="zh-CN" dirty="0" smtClean="0">
                <a:solidFill>
                  <a:schemeClr val="bg1"/>
                </a:solidFill>
              </a:rPr>
              <a:t>–</a:t>
            </a:r>
            <a:r>
              <a:rPr lang="zh-CN" altLang="en-US" dirty="0">
                <a:solidFill>
                  <a:schemeClr val="bg1"/>
                </a:solidFill>
              </a:rPr>
              <a:t>预留</a:t>
            </a:r>
            <a:r>
              <a:rPr lang="zh-CN" altLang="en-US" dirty="0" smtClean="0">
                <a:solidFill>
                  <a:schemeClr val="bg1"/>
                </a:solidFill>
              </a:rPr>
              <a:t>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4"/>
            <a:r>
              <a:rPr lang="zh-CN" altLang="en-US" dirty="0" smtClean="0">
                <a:solidFill>
                  <a:schemeClr val="bg1"/>
                </a:solidFill>
              </a:rPr>
              <a:t>预留关系表查询对应预留量</a:t>
            </a:r>
            <a:endParaRPr lang="en-US" altLang="zh-CN" dirty="0">
              <a:solidFill>
                <a:schemeClr val="bg1"/>
              </a:solidFill>
            </a:endParaRPr>
          </a:p>
          <a:p>
            <a:pPr lvl="3"/>
            <a:endParaRPr lang="en-US" altLang="zh-CN" dirty="0">
              <a:solidFill>
                <a:schemeClr val="bg1"/>
              </a:solidFill>
            </a:endParaRPr>
          </a:p>
          <a:p>
            <a:pPr lvl="3"/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可用</a:t>
            </a:r>
            <a:r>
              <a:rPr lang="zh-CN" altLang="en-US" dirty="0" smtClean="0">
                <a:solidFill>
                  <a:schemeClr val="bg1"/>
                </a:solidFill>
              </a:rPr>
              <a:t>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12" y="894065"/>
            <a:ext cx="3780952" cy="20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736" y="4031752"/>
            <a:ext cx="6281394" cy="256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76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4" y="989300"/>
            <a:ext cx="8371849" cy="174447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2.3.3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可</a:t>
            </a:r>
            <a:r>
              <a:rPr lang="zh-CN" altLang="en-US" dirty="0" smtClean="0">
                <a:solidFill>
                  <a:schemeClr val="bg1"/>
                </a:solidFill>
              </a:rPr>
              <a:t>用量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可用量 </a:t>
            </a:r>
            <a:r>
              <a:rPr lang="en-US" altLang="zh-CN" dirty="0" smtClean="0">
                <a:solidFill>
                  <a:schemeClr val="bg1"/>
                </a:solidFill>
              </a:rPr>
              <a:t>= </a:t>
            </a:r>
            <a:r>
              <a:rPr lang="zh-CN" altLang="en-US" dirty="0" smtClean="0">
                <a:solidFill>
                  <a:schemeClr val="bg1"/>
                </a:solidFill>
              </a:rPr>
              <a:t>库存量 </a:t>
            </a:r>
            <a:r>
              <a:rPr lang="en-US" altLang="zh-CN" dirty="0" smtClean="0">
                <a:solidFill>
                  <a:schemeClr val="bg1"/>
                </a:solidFill>
              </a:rPr>
              <a:t>– </a:t>
            </a:r>
            <a:r>
              <a:rPr lang="zh-CN" altLang="en-US" dirty="0" smtClean="0">
                <a:solidFill>
                  <a:schemeClr val="bg1"/>
                </a:solidFill>
              </a:rPr>
              <a:t>预留量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可用预留关系表查询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3"/>
            <a:r>
              <a:rPr lang="zh-CN" altLang="en-US" dirty="0">
                <a:solidFill>
                  <a:schemeClr val="bg1"/>
                </a:solidFill>
              </a:rPr>
              <a:t>不启用预留</a:t>
            </a:r>
            <a:r>
              <a:rPr lang="zh-CN" altLang="en-US" dirty="0" smtClean="0">
                <a:solidFill>
                  <a:schemeClr val="bg1"/>
                </a:solidFill>
              </a:rPr>
              <a:t>时。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4"/>
            <a:r>
              <a:rPr lang="zh-CN" altLang="en-US" dirty="0" smtClean="0">
                <a:solidFill>
                  <a:schemeClr val="bg1"/>
                </a:solidFill>
              </a:rPr>
              <a:t>则可用库存锁库列表单独查询锁库数据即可。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1219170" lvl="2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lvl="3"/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503" y="273377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可用</a:t>
            </a:r>
            <a:r>
              <a:rPr lang="zh-CN" altLang="en-US" dirty="0" smtClean="0">
                <a:solidFill>
                  <a:schemeClr val="bg1"/>
                </a:solidFill>
              </a:rPr>
              <a:t>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17" y="2818613"/>
            <a:ext cx="5125243" cy="3364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611" y="345779"/>
            <a:ext cx="7235612" cy="18625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734" y="2818613"/>
            <a:ext cx="4902641" cy="33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49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4" y="1654650"/>
            <a:ext cx="11112500" cy="3579632"/>
          </a:xfrm>
        </p:spPr>
      </p:pic>
      <p:sp>
        <p:nvSpPr>
          <p:cNvPr id="5" name="标题 2"/>
          <p:cNvSpPr txBox="1">
            <a:spLocks/>
          </p:cNvSpPr>
          <p:nvPr/>
        </p:nvSpPr>
        <p:spPr>
          <a:xfrm>
            <a:off x="404503" y="273377"/>
            <a:ext cx="8930216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预计可发量</a:t>
            </a:r>
            <a:endParaRPr lang="zh-CN" altLang="en-US" dirty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404503" y="1026040"/>
            <a:ext cx="8635803" cy="5081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09585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2.3.4 </a:t>
            </a:r>
            <a:r>
              <a:rPr lang="zh-CN" altLang="en-US" dirty="0" smtClean="0">
                <a:solidFill>
                  <a:schemeClr val="bg1"/>
                </a:solidFill>
              </a:rPr>
              <a:t>预计可发量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64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503" y="1026040"/>
            <a:ext cx="8635803" cy="5081564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2.3.4 </a:t>
            </a:r>
            <a:r>
              <a:rPr lang="zh-CN" altLang="en-US" dirty="0" smtClean="0">
                <a:solidFill>
                  <a:schemeClr val="bg1"/>
                </a:solidFill>
              </a:rPr>
              <a:t>预计</a:t>
            </a:r>
            <a:r>
              <a:rPr lang="zh-CN" altLang="en-US" dirty="0">
                <a:solidFill>
                  <a:schemeClr val="bg1"/>
                </a:solidFill>
              </a:rPr>
              <a:t>可发量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zh-CN" altLang="en-US" dirty="0" smtClean="0">
                <a:solidFill>
                  <a:schemeClr val="bg1"/>
                </a:solidFill>
              </a:rPr>
              <a:t>地址：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en-US" altLang="zh-CN" sz="900" dirty="0" smtClean="0">
                <a:solidFill>
                  <a:schemeClr val="bg1"/>
                </a:solidFill>
              </a:rPr>
              <a:t>Kingdee.K3.SCM.WebApi.ServicesStub.ExpectQtyQueryWebApi.GetExpectQty</a:t>
            </a:r>
            <a:r>
              <a:rPr lang="en-US" altLang="zh-CN" sz="900" dirty="0">
                <a:solidFill>
                  <a:schemeClr val="bg1"/>
                </a:solidFill>
              </a:rPr>
              <a:t/>
            </a:r>
            <a:br>
              <a:rPr lang="en-US" altLang="zh-CN" sz="900" dirty="0">
                <a:solidFill>
                  <a:schemeClr val="bg1"/>
                </a:solidFill>
              </a:rPr>
            </a:br>
            <a:endParaRPr lang="en-US" altLang="zh-CN" sz="9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参数说明：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1219170" lvl="2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72" y="141402"/>
            <a:ext cx="5667963" cy="63585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25" y="2568084"/>
            <a:ext cx="4162295" cy="2899463"/>
          </a:xfrm>
          <a:prstGeom prst="rect">
            <a:avLst/>
          </a:prstGeom>
        </p:spPr>
      </p:pic>
      <p:sp>
        <p:nvSpPr>
          <p:cNvPr id="12" name="标题 2"/>
          <p:cNvSpPr txBox="1">
            <a:spLocks/>
          </p:cNvSpPr>
          <p:nvPr/>
        </p:nvSpPr>
        <p:spPr>
          <a:xfrm>
            <a:off x="257296" y="323386"/>
            <a:ext cx="8930216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预计可发量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618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42" y="1643310"/>
            <a:ext cx="11112500" cy="2075171"/>
          </a:xfrm>
        </p:spPr>
      </p:pic>
      <p:sp>
        <p:nvSpPr>
          <p:cNvPr id="5" name="标题 2"/>
          <p:cNvSpPr txBox="1">
            <a:spLocks/>
          </p:cNvSpPr>
          <p:nvPr/>
        </p:nvSpPr>
        <p:spPr>
          <a:xfrm>
            <a:off x="404503" y="273377"/>
            <a:ext cx="8930216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信用占用额</a:t>
            </a:r>
            <a:endParaRPr lang="zh-CN" altLang="en-US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395076" y="829411"/>
            <a:ext cx="11113227" cy="5136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09585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2.3.5 </a:t>
            </a:r>
            <a:r>
              <a:rPr lang="zh-CN" altLang="en-US" dirty="0" smtClean="0">
                <a:solidFill>
                  <a:schemeClr val="bg1"/>
                </a:solidFill>
              </a:rPr>
              <a:t>信用占用额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FontTx/>
              <a:buNone/>
            </a:pPr>
            <a:endParaRPr lang="zh-CN" altLang="en-US" sz="6600" dirty="0" smtClean="0">
              <a:solidFill>
                <a:schemeClr val="bg1"/>
              </a:solidFill>
            </a:endParaRPr>
          </a:p>
          <a:p>
            <a:pPr lvl="2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9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5076" y="829411"/>
            <a:ext cx="11113227" cy="513686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2.3.5 </a:t>
            </a:r>
            <a:r>
              <a:rPr lang="zh-CN" altLang="en-US" dirty="0" smtClean="0">
                <a:solidFill>
                  <a:schemeClr val="bg1"/>
                </a:solidFill>
              </a:rPr>
              <a:t>信用占用额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接口地址：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en-US" altLang="zh-CN" sz="1050" dirty="0" smtClean="0">
                <a:solidFill>
                  <a:schemeClr val="bg1"/>
                </a:solidFill>
              </a:rPr>
              <a:t>Kingdee.K3.SCM.WebApi.ServicesStub.CreditAPIService.GetCreditInfo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参数说明：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6600" dirty="0">
              <a:solidFill>
                <a:schemeClr val="bg1"/>
              </a:solidFill>
            </a:endParaRPr>
          </a:p>
          <a:p>
            <a:pPr lvl="2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39" y="2242596"/>
            <a:ext cx="3949700" cy="1562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53" y="923827"/>
            <a:ext cx="5526618" cy="5483709"/>
          </a:xfrm>
          <a:prstGeom prst="rect">
            <a:avLst/>
          </a:prstGeom>
        </p:spPr>
      </p:pic>
      <p:sp>
        <p:nvSpPr>
          <p:cNvPr id="7" name="标题 2"/>
          <p:cNvSpPr txBox="1">
            <a:spLocks/>
          </p:cNvSpPr>
          <p:nvPr/>
        </p:nvSpPr>
        <p:spPr>
          <a:xfrm>
            <a:off x="395076" y="208723"/>
            <a:ext cx="8930216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信用占用额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763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8"/>
            <a:ext cx="8560388" cy="2574034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2.4.1</a:t>
            </a:r>
            <a:r>
              <a:rPr lang="zh-CN" altLang="en-US" dirty="0">
                <a:solidFill>
                  <a:schemeClr val="bg1"/>
                </a:solidFill>
              </a:rPr>
              <a:t>自定义接口</a:t>
            </a:r>
            <a:endParaRPr lang="zh-CN" altLang="en-US" dirty="0"/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标准业务系统提供某些逻辑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>
                <a:solidFill>
                  <a:schemeClr val="bg1"/>
                </a:solidFill>
              </a:rPr>
              <a:t>供应</a:t>
            </a:r>
            <a:r>
              <a:rPr lang="zh-CN" altLang="en-US" dirty="0" smtClean="0">
                <a:solidFill>
                  <a:schemeClr val="bg1"/>
                </a:solidFill>
              </a:rPr>
              <a:t>链业务封装接口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3"/>
            <a:r>
              <a:rPr lang="en-US" altLang="zh-CN" dirty="0" smtClean="0">
                <a:solidFill>
                  <a:schemeClr val="bg1"/>
                </a:solidFill>
              </a:rPr>
              <a:t>Kingdee.K3.SCM.WebApi.ServicesStub</a:t>
            </a:r>
            <a:endParaRPr lang="zh-CN" altLang="en-US" dirty="0">
              <a:solidFill>
                <a:schemeClr val="bg1"/>
              </a:solidFill>
            </a:endParaRPr>
          </a:p>
          <a:p>
            <a:pPr lvl="3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其他部分自行根据业务需要封装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395076" y="208723"/>
            <a:ext cx="8930216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2.4 </a:t>
            </a:r>
            <a:r>
              <a:rPr lang="zh-CN" altLang="en-US" dirty="0" smtClean="0">
                <a:solidFill>
                  <a:schemeClr val="bg1"/>
                </a:solidFill>
              </a:rPr>
              <a:t>其他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自定义接口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111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218997" y="1290869"/>
            <a:ext cx="6803214" cy="1999086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3.1 </a:t>
            </a:r>
            <a:r>
              <a:rPr lang="zh-CN" altLang="en-US" dirty="0" smtClean="0">
                <a:solidFill>
                  <a:schemeClr val="bg1"/>
                </a:solidFill>
              </a:rPr>
              <a:t>简化数据包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3.2 </a:t>
            </a:r>
            <a:r>
              <a:rPr lang="zh-CN" altLang="en-US" dirty="0" smtClean="0">
                <a:solidFill>
                  <a:schemeClr val="bg1"/>
                </a:solidFill>
              </a:rPr>
              <a:t>调整业务逻辑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3.3 </a:t>
            </a:r>
            <a:r>
              <a:rPr lang="zh-CN" altLang="en-US" dirty="0" smtClean="0">
                <a:solidFill>
                  <a:schemeClr val="bg1"/>
                </a:solidFill>
              </a:rPr>
              <a:t>优化设计方案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7409" y="302534"/>
            <a:ext cx="8930216" cy="62068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性能优化注意</a:t>
            </a:r>
            <a:r>
              <a:rPr lang="zh-CN" altLang="en-US" dirty="0" smtClean="0">
                <a:solidFill>
                  <a:schemeClr val="bg1"/>
                </a:solidFill>
              </a:rPr>
              <a:t>事项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989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68168" y="1083479"/>
            <a:ext cx="6803214" cy="2470426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3.1 </a:t>
            </a:r>
            <a:r>
              <a:rPr lang="zh-CN" altLang="en-US" dirty="0" smtClean="0">
                <a:solidFill>
                  <a:schemeClr val="bg1"/>
                </a:solidFill>
              </a:rPr>
              <a:t>简化数据包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必</a:t>
            </a:r>
            <a:r>
              <a:rPr lang="zh-CN" altLang="en-US" dirty="0" smtClean="0">
                <a:solidFill>
                  <a:schemeClr val="bg1"/>
                </a:solidFill>
              </a:rPr>
              <a:t>录字段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业务字段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7409" y="302534"/>
            <a:ext cx="8930216" cy="62068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性能</a:t>
            </a:r>
            <a:r>
              <a:rPr lang="zh-CN" altLang="en-US" dirty="0" smtClean="0">
                <a:solidFill>
                  <a:schemeClr val="bg1"/>
                </a:solidFill>
              </a:rPr>
              <a:t>优化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简化</a:t>
            </a:r>
            <a:r>
              <a:rPr lang="zh-CN" altLang="en-US" dirty="0" smtClean="0">
                <a:solidFill>
                  <a:schemeClr val="bg1"/>
                </a:solidFill>
              </a:rPr>
              <a:t>数据包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00" y="2318692"/>
            <a:ext cx="10030030" cy="377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78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87021" y="1206027"/>
            <a:ext cx="6595824" cy="213106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</a:rPr>
              <a:t>调整业务逻辑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字段相关服务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操作相关服务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7409" y="302534"/>
            <a:ext cx="8930216" cy="62068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性能</a:t>
            </a:r>
            <a:r>
              <a:rPr lang="zh-CN" altLang="en-US" dirty="0" smtClean="0">
                <a:solidFill>
                  <a:schemeClr val="bg1"/>
                </a:solidFill>
              </a:rPr>
              <a:t>优化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调整业务逻辑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58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2"/>
          <p:cNvSpPr>
            <a:spLocks noGrp="1"/>
          </p:cNvSpPr>
          <p:nvPr>
            <p:ph type="title"/>
          </p:nvPr>
        </p:nvSpPr>
        <p:spPr>
          <a:xfrm>
            <a:off x="205099" y="119642"/>
            <a:ext cx="6697662" cy="6207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SzTx/>
            </a:pP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系统集成概述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799791" y="953999"/>
            <a:ext cx="8334375" cy="355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09585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Tx/>
              <a:defRPr/>
            </a:pPr>
            <a:r>
              <a:rPr lang="en-US" altLang="zh-CN" sz="2800" dirty="0" smtClean="0">
                <a:solidFill>
                  <a:schemeClr val="bg1"/>
                </a:solidFill>
              </a:rPr>
              <a:t>1.2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WebAPI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2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dirty="0" smtClean="0">
                <a:solidFill>
                  <a:schemeClr val="bg1"/>
                </a:solidFill>
              </a:rPr>
              <a:t>1. </a:t>
            </a:r>
            <a:r>
              <a:rPr lang="zh-CN" altLang="en-US" dirty="0" smtClean="0">
                <a:solidFill>
                  <a:schemeClr val="bg1"/>
                </a:solidFill>
              </a:rPr>
              <a:t>提供</a:t>
            </a:r>
            <a:r>
              <a:rPr lang="zh-CN" altLang="en-US" dirty="0">
                <a:solidFill>
                  <a:schemeClr val="bg1"/>
                </a:solidFill>
              </a:rPr>
              <a:t>基础资料和单据</a:t>
            </a:r>
            <a:r>
              <a:rPr lang="zh-CN" altLang="en-US" dirty="0" smtClean="0">
                <a:solidFill>
                  <a:schemeClr val="bg1"/>
                </a:solidFill>
              </a:rPr>
              <a:t>的标准业务操作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	2</a:t>
            </a:r>
            <a:r>
              <a:rPr lang="en-US" altLang="zh-CN" dirty="0" smtClean="0">
                <a:solidFill>
                  <a:schemeClr val="bg1"/>
                </a:solidFill>
              </a:rPr>
              <a:t>. </a:t>
            </a:r>
            <a:r>
              <a:rPr lang="zh-CN" altLang="en-US" dirty="0" smtClean="0">
                <a:solidFill>
                  <a:schemeClr val="bg1"/>
                </a:solidFill>
              </a:rPr>
              <a:t>提供</a:t>
            </a:r>
            <a:r>
              <a:rPr lang="zh-CN" altLang="en-US" dirty="0">
                <a:solidFill>
                  <a:schemeClr val="bg1"/>
                </a:solidFill>
              </a:rPr>
              <a:t>自定义接口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	3</a:t>
            </a:r>
            <a:r>
              <a:rPr lang="en-US" altLang="zh-CN" dirty="0" smtClean="0">
                <a:solidFill>
                  <a:schemeClr val="bg1"/>
                </a:solidFill>
              </a:rPr>
              <a:t>. </a:t>
            </a:r>
            <a:r>
              <a:rPr lang="zh-CN" altLang="en-US" dirty="0" smtClean="0">
                <a:solidFill>
                  <a:schemeClr val="bg1"/>
                </a:solidFill>
              </a:rPr>
              <a:t>提供</a:t>
            </a:r>
            <a:r>
              <a:rPr lang="zh-CN" altLang="en-US" dirty="0">
                <a:solidFill>
                  <a:schemeClr val="bg1"/>
                </a:solidFill>
              </a:rPr>
              <a:t>可视化测试工具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endParaRPr lang="zh-CN" altLang="en-US" dirty="0">
              <a:solidFill>
                <a:schemeClr val="bg1"/>
              </a:solidFill>
            </a:endParaRPr>
          </a:p>
          <a:p>
            <a:pPr marL="609585" lvl="1" indent="0">
              <a:lnSpc>
                <a:spcPct val="150000"/>
              </a:lnSpc>
              <a:buNone/>
              <a:defRPr/>
            </a:pPr>
            <a:r>
              <a:rPr lang="zh-CN" altLang="en-US" sz="2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endParaRPr lang="zh-CN" altLang="en-US" sz="2200" dirty="0">
              <a:solidFill>
                <a:schemeClr val="bg2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460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87021" y="1206027"/>
            <a:ext cx="4163709" cy="1320357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</a:rPr>
              <a:t>调整业务逻辑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字段相关服务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辅助录入的作用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7409" y="302534"/>
            <a:ext cx="8930216" cy="62068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性能</a:t>
            </a:r>
            <a:r>
              <a:rPr lang="zh-CN" altLang="en-US" dirty="0" smtClean="0">
                <a:solidFill>
                  <a:schemeClr val="bg1"/>
                </a:solidFill>
              </a:rPr>
              <a:t>优化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调整业务逻辑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39" y="2437078"/>
            <a:ext cx="7997086" cy="35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86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87021" y="1206028"/>
            <a:ext cx="4437086" cy="89615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</a:rPr>
              <a:t>调整业务逻辑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操作相关服务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7409" y="302534"/>
            <a:ext cx="8930216" cy="62068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性能</a:t>
            </a:r>
            <a:r>
              <a:rPr lang="zh-CN" altLang="en-US" dirty="0" smtClean="0">
                <a:solidFill>
                  <a:schemeClr val="bg1"/>
                </a:solidFill>
              </a:rPr>
              <a:t>优化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调整业务逻辑</a:t>
            </a:r>
            <a:endParaRPr lang="zh-CN" altLang="en-US" dirty="0"/>
          </a:p>
        </p:txBody>
      </p:sp>
      <p:pic>
        <p:nvPicPr>
          <p:cNvPr id="6146" name="Picture 2" descr="åºåºåå®¡æ ¸ä¼å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697" y="1693421"/>
            <a:ext cx="7588578" cy="473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73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87021" y="1206028"/>
            <a:ext cx="4437086" cy="89615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</a:rPr>
              <a:t>调整业务逻辑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操作相关服务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7409" y="302534"/>
            <a:ext cx="8930216" cy="62068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性能</a:t>
            </a:r>
            <a:r>
              <a:rPr lang="zh-CN" altLang="en-US" dirty="0" smtClean="0">
                <a:solidFill>
                  <a:schemeClr val="bg1"/>
                </a:solidFill>
              </a:rPr>
              <a:t>优化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调整业务逻辑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13" y="1989055"/>
            <a:ext cx="8944099" cy="44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4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87021" y="1206028"/>
            <a:ext cx="4437086" cy="89615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</a:rPr>
              <a:t>调整业务逻辑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业务参数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7409" y="302534"/>
            <a:ext cx="8930216" cy="62068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性能</a:t>
            </a:r>
            <a:r>
              <a:rPr lang="zh-CN" altLang="en-US" dirty="0" smtClean="0">
                <a:solidFill>
                  <a:schemeClr val="bg1"/>
                </a:solidFill>
              </a:rPr>
              <a:t>优化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调整业务逻辑</a:t>
            </a:r>
            <a:endParaRPr lang="zh-CN" altLang="en-US" dirty="0"/>
          </a:p>
        </p:txBody>
      </p:sp>
      <p:pic>
        <p:nvPicPr>
          <p:cNvPr id="9218" name="Picture 2" descr="åºåºåä¼å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25" y="961209"/>
            <a:ext cx="6139042" cy="564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675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87022" y="1187173"/>
            <a:ext cx="4691609" cy="160316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3.3 </a:t>
            </a:r>
            <a:r>
              <a:rPr lang="zh-CN" altLang="en-US" dirty="0" smtClean="0">
                <a:solidFill>
                  <a:schemeClr val="bg1"/>
                </a:solidFill>
              </a:rPr>
              <a:t>优化设计方案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多</a:t>
            </a:r>
            <a:r>
              <a:rPr lang="zh-CN" altLang="en-US" dirty="0" smtClean="0">
                <a:solidFill>
                  <a:schemeClr val="bg1"/>
                </a:solidFill>
              </a:rPr>
              <a:t>线程并发（批量保存接口）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数据合并处理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调整实现方案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7409" y="302534"/>
            <a:ext cx="8930216" cy="62068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性能优化注意</a:t>
            </a:r>
            <a:r>
              <a:rPr lang="zh-CN" altLang="en-US" dirty="0" smtClean="0">
                <a:solidFill>
                  <a:schemeClr val="bg1"/>
                </a:solidFill>
              </a:rPr>
              <a:t>事项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164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53008" y="1215454"/>
            <a:ext cx="9616807" cy="201882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4.1 </a:t>
            </a:r>
            <a:r>
              <a:rPr lang="zh-CN" altLang="en-US" dirty="0" smtClean="0">
                <a:solidFill>
                  <a:schemeClr val="bg1"/>
                </a:solidFill>
              </a:rPr>
              <a:t>登陆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</a:rPr>
              <a:t>.2 </a:t>
            </a:r>
            <a:r>
              <a:rPr lang="zh-CN" altLang="en-US" dirty="0" smtClean="0">
                <a:solidFill>
                  <a:schemeClr val="bg1"/>
                </a:solidFill>
              </a:rPr>
              <a:t>保存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4.3 </a:t>
            </a:r>
            <a:r>
              <a:rPr lang="zh-CN" altLang="en-US" dirty="0" smtClean="0">
                <a:solidFill>
                  <a:schemeClr val="bg1"/>
                </a:solidFill>
              </a:rPr>
              <a:t>查询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4.4 </a:t>
            </a:r>
            <a:r>
              <a:rPr lang="zh-CN" altLang="en-US" dirty="0" smtClean="0">
                <a:solidFill>
                  <a:schemeClr val="bg1"/>
                </a:solidFill>
              </a:rPr>
              <a:t>卡慢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69702" y="359095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相关问题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95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7052" y="989298"/>
            <a:ext cx="10313774" cy="449710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4.1 </a:t>
            </a:r>
            <a:r>
              <a:rPr lang="zh-CN" altLang="en-US" dirty="0" smtClean="0">
                <a:solidFill>
                  <a:schemeClr val="bg1"/>
                </a:solidFill>
              </a:rPr>
              <a:t>登陆问题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登陆超时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云</a:t>
            </a:r>
            <a:r>
              <a:rPr lang="zh-CN" altLang="en-US" dirty="0" smtClean="0">
                <a:solidFill>
                  <a:schemeClr val="bg1"/>
                </a:solidFill>
              </a:rPr>
              <a:t>客户</a:t>
            </a:r>
            <a:r>
              <a:rPr lang="en-US" altLang="zh-CN" dirty="0" smtClean="0">
                <a:solidFill>
                  <a:schemeClr val="bg1"/>
                </a:solidFill>
              </a:rPr>
              <a:t>http </a:t>
            </a:r>
            <a:r>
              <a:rPr lang="zh-CN" altLang="en-US" dirty="0" smtClean="0">
                <a:solidFill>
                  <a:schemeClr val="bg1"/>
                </a:solidFill>
              </a:rPr>
              <a:t>调整为 </a:t>
            </a:r>
            <a:r>
              <a:rPr lang="en-US" altLang="zh-CN" dirty="0" smtClean="0">
                <a:solidFill>
                  <a:schemeClr val="bg1"/>
                </a:solidFill>
              </a:rPr>
              <a:t>https</a:t>
            </a: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369702" y="359095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相关</a:t>
            </a:r>
            <a:r>
              <a:rPr lang="zh-CN" altLang="en-US" dirty="0" smtClean="0">
                <a:solidFill>
                  <a:schemeClr val="bg1"/>
                </a:solidFill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登陆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9220" name="Picture 4" descr="http://clubimg.kingdee.com/club/attachments/forum/201808/30/1535616083u3zzol6ly8lczo93crynnljoz7ell01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91" y="2226461"/>
            <a:ext cx="81153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26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25015" y="1215542"/>
            <a:ext cx="4016667" cy="1867024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4.2 </a:t>
            </a:r>
            <a:r>
              <a:rPr lang="zh-CN" altLang="en-US" dirty="0" smtClean="0">
                <a:solidFill>
                  <a:schemeClr val="bg1"/>
                </a:solidFill>
              </a:rPr>
              <a:t>字段赋值无效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字段值合法性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字段值依赖性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字段值顺序性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其他</a:t>
            </a:r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369702" y="359095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相关</a:t>
            </a:r>
            <a:r>
              <a:rPr lang="zh-CN" altLang="en-US" dirty="0" smtClean="0">
                <a:solidFill>
                  <a:schemeClr val="bg1"/>
                </a:solidFill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字段赋值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65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25015" y="1215541"/>
            <a:ext cx="5487250" cy="322448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4.3</a:t>
            </a:r>
            <a:r>
              <a:rPr lang="zh-CN" altLang="en-US" dirty="0" smtClean="0">
                <a:solidFill>
                  <a:schemeClr val="bg1"/>
                </a:solidFill>
              </a:rPr>
              <a:t>查询数据</a:t>
            </a:r>
            <a:r>
              <a:rPr lang="zh-CN" altLang="en-US" dirty="0">
                <a:solidFill>
                  <a:schemeClr val="bg1"/>
                </a:solidFill>
              </a:rPr>
              <a:t>不一致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需要与数据表比对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369702" y="359095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相关</a:t>
            </a:r>
            <a:r>
              <a:rPr lang="zh-CN" altLang="en-US" dirty="0" smtClean="0">
                <a:solidFill>
                  <a:schemeClr val="bg1"/>
                </a:solidFill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查询数据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7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25014" y="1215542"/>
            <a:ext cx="9107143" cy="178218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4.4 </a:t>
            </a:r>
            <a:r>
              <a:rPr lang="zh-CN" altLang="en-US" dirty="0" smtClean="0">
                <a:solidFill>
                  <a:schemeClr val="bg1"/>
                </a:solidFill>
              </a:rPr>
              <a:t>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借助日志工具排查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>
                <a:solidFill>
                  <a:schemeClr val="bg1"/>
                </a:solidFill>
              </a:rPr>
              <a:t>开启统一日志</a:t>
            </a:r>
            <a:r>
              <a:rPr lang="zh-CN" altLang="en-US" dirty="0" smtClean="0">
                <a:solidFill>
                  <a:schemeClr val="bg1"/>
                </a:solidFill>
              </a:rPr>
              <a:t>平台记录</a:t>
            </a:r>
            <a:r>
              <a:rPr lang="en-US" altLang="zh-CN" dirty="0" err="1" smtClean="0">
                <a:solidFill>
                  <a:schemeClr val="bg1"/>
                </a:solidFill>
              </a:rPr>
              <a:t>webapi</a:t>
            </a:r>
            <a:r>
              <a:rPr lang="zh-CN" altLang="en-US" dirty="0" smtClean="0">
                <a:solidFill>
                  <a:schemeClr val="bg1"/>
                </a:solidFill>
              </a:rPr>
              <a:t>相关日志、具体分析耗时在哪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369702" y="359095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相关</a:t>
            </a:r>
            <a:r>
              <a:rPr lang="zh-CN" altLang="en-US" dirty="0" smtClean="0">
                <a:solidFill>
                  <a:schemeClr val="bg1"/>
                </a:solidFill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慢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27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88524" y="775653"/>
            <a:ext cx="11113227" cy="513686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1.2.1</a:t>
            </a:r>
            <a:r>
              <a:rPr lang="zh-CN" altLang="en-US" dirty="0">
                <a:solidFill>
                  <a:schemeClr val="bg1"/>
                </a:solidFill>
              </a:rPr>
              <a:t>常用</a:t>
            </a:r>
            <a:r>
              <a:rPr lang="zh-CN" altLang="en-US" dirty="0" smtClean="0">
                <a:solidFill>
                  <a:schemeClr val="bg1"/>
                </a:solidFill>
              </a:rPr>
              <a:t>相关接口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6540" y="154965"/>
            <a:ext cx="8930216" cy="62068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1.2 </a:t>
            </a:r>
            <a:r>
              <a:rPr lang="zh-CN" altLang="en-US" dirty="0">
                <a:solidFill>
                  <a:schemeClr val="bg1"/>
                </a:solidFill>
              </a:rPr>
              <a:t>系统集成</a:t>
            </a:r>
            <a:r>
              <a:rPr lang="zh-CN" altLang="en-US" dirty="0" smtClean="0">
                <a:solidFill>
                  <a:schemeClr val="bg1"/>
                </a:solidFill>
              </a:rPr>
              <a:t>概述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en-US" altLang="zh-CN" dirty="0" err="1" smtClean="0">
                <a:solidFill>
                  <a:schemeClr val="bg1"/>
                </a:solidFill>
              </a:rPr>
              <a:t>WebAPI</a:t>
            </a:r>
            <a:r>
              <a:rPr lang="zh-CN" altLang="en-US" dirty="0" smtClean="0">
                <a:solidFill>
                  <a:schemeClr val="bg1"/>
                </a:solidFill>
              </a:rPr>
              <a:t>接口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27149"/>
              </p:ext>
            </p:extLst>
          </p:nvPr>
        </p:nvGraphicFramePr>
        <p:xfrm>
          <a:off x="1102936" y="1366890"/>
          <a:ext cx="10586302" cy="4656837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657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0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8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/>
                        <a:t>编号</a:t>
                      </a:r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/>
                        <a:t>名称</a:t>
                      </a:r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/>
                        <a:t>说明</a:t>
                      </a:r>
                    </a:p>
                  </a:txBody>
                  <a:tcPr marL="68577" marR="6857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0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  <a:endParaRPr lang="zh-CN" sz="120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hlinkClick r:id="rId2"/>
                        </a:rPr>
                        <a:t>http://ServerIp/K3Cloud/Kingdee.BOS.WebApi.ServicesStub.AuthService.ValidateUser.common.kdsvc</a:t>
                      </a:r>
                      <a:endParaRPr lang="zh-CN" alt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100" dirty="0" smtClean="0"/>
                        <a:t>登陆验证接口</a:t>
                      </a:r>
                      <a:endParaRPr lang="zh-CN" sz="1100" dirty="0"/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  <a:endParaRPr lang="zh-CN" sz="120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hlinkClick r:id="rId2"/>
                        </a:rPr>
                        <a:t>http://ServerIp/K3Cloud/Kingdee.BOS.WebApi.ServicesStub.DynamicFormService.View.common.kdsvc</a:t>
                      </a:r>
                      <a:endParaRPr lang="zh-CN" alt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100" dirty="0" smtClean="0"/>
                        <a:t>查看表单数据接口</a:t>
                      </a:r>
                      <a:endParaRPr lang="zh-CN" sz="1100" dirty="0"/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/>
                        <a:t>3</a:t>
                      </a:r>
                      <a:endParaRPr 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hlinkClick r:id="rId3"/>
                        </a:rPr>
                        <a:t>http://ServerIp/K3Cloud/Kingdee.BOS.WebApi.ServicesStub.DynamicFormService.Save.common.kdsvc</a:t>
                      </a:r>
                      <a:endParaRPr lang="zh-CN" altLang="zh-CN" sz="1200" dirty="0" smtClean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100" dirty="0" smtClean="0"/>
                        <a:t>保存表单数据接口</a:t>
                      </a:r>
                      <a:endParaRPr lang="zh-CN" sz="1100" dirty="0"/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  <a:endParaRPr lang="zh-CN" sz="120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hlinkClick r:id="rId4"/>
                        </a:rPr>
                        <a:t>http://ServerIp/K3Cloud/Kingdee.BOS.WebApi.ServicesStub.DynamicFormService.BatchSave.common.kdsvc</a:t>
                      </a:r>
                      <a:endParaRPr lang="zh-CN" altLang="zh-CN" sz="1200" dirty="0" smtClean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100" dirty="0" smtClean="0"/>
                        <a:t>批量保存表单数据接口</a:t>
                      </a:r>
                      <a:endParaRPr lang="zh-CN" sz="1100" dirty="0"/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9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/>
                        <a:t>5</a:t>
                      </a:r>
                      <a:endParaRPr lang="zh-CN" sz="120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hlinkClick r:id="rId5"/>
                        </a:rPr>
                        <a:t>http://ServerIp/K3Cloud/Kingdee.BOS.WebApi.ServicesStub.DynamicFormService.Submit.common.kdsvc</a:t>
                      </a:r>
                      <a:endParaRPr lang="zh-CN" alt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609585" marR="0" lvl="1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dirty="0" smtClean="0"/>
                        <a:t>提交表单数据接口</a:t>
                      </a: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9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/>
                        <a:t>6</a:t>
                      </a:r>
                      <a:endParaRPr 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hlinkClick r:id="rId6"/>
                        </a:rPr>
                        <a:t>http://ServerIp/K3Cloud/Kingdee.BOS.WebApi.ServicesStub.DynamicFormService.Audit.common.kdsvc</a:t>
                      </a:r>
                      <a:endParaRPr lang="zh-CN" alt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dirty="0" smtClean="0"/>
                        <a:t>审核表单数据接口</a:t>
                      </a: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/>
                        <a:t>7</a:t>
                      </a:r>
                      <a:endParaRPr 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hlinkClick r:id="rId7"/>
                        </a:rPr>
                        <a:t>http://ServerIp/K3Cloud/Kingdee.BOS.WebApi.ServicesStub.DynamicFormService.UnAudit.common.kdsvc</a:t>
                      </a:r>
                      <a:endParaRPr lang="zh-CN" altLang="zh-CN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dirty="0" smtClean="0"/>
                        <a:t>反审核表单数据接口</a:t>
                      </a: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9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/>
                        <a:t>8</a:t>
                      </a:r>
                      <a:endParaRPr lang="zh-CN" sz="120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hlinkClick r:id="rId8"/>
                        </a:rPr>
                        <a:t>http://ServerIp/K3Cloud/Kingdee.BOS.WebApi.ServicesStub.DynamicFormService.Delete.common.kdsvc</a:t>
                      </a:r>
                      <a:endParaRPr lang="zh-CN" altLang="zh-CN" sz="1200" dirty="0" smtClean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dirty="0" smtClean="0"/>
                        <a:t>删除表单数据接口</a:t>
                      </a: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  <a:r>
                        <a:rPr lang="en-US" altLang="zh-CN" sz="1200" dirty="0" smtClean="0"/>
                        <a:t>9</a:t>
                      </a:r>
                      <a:endParaRPr 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hlinkClick r:id="rId9"/>
                        </a:rPr>
                        <a:t>http://ServerIp/K3Cloud/Kingdee.BOS.WebApi.ServicesStub.DynamicFormService.ExecuteBillQuery.common.kdsvc</a:t>
                      </a:r>
                      <a:endParaRPr lang="zh-CN" altLang="zh-CN" sz="1200" dirty="0" smtClean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 </a:t>
                      </a:r>
                      <a:r>
                        <a:rPr lang="zh-CN" altLang="zh-CN" sz="1100" dirty="0" smtClean="0"/>
                        <a:t>表单数据查询接口</a:t>
                      </a: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/>
                        <a:t>10</a:t>
                      </a:r>
                      <a:endParaRPr 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hlinkClick r:id="rId10"/>
                        </a:rPr>
                        <a:t>http://ServerIp/K3Cloud/接口命名空间.接口实现类名.方法名,</a:t>
                      </a:r>
                      <a:r>
                        <a:rPr lang="zh-CN" altLang="en-US" sz="1200" dirty="0" smtClean="0">
                          <a:hlinkClick r:id="rId10"/>
                        </a:rPr>
                        <a:t>组件名</a:t>
                      </a:r>
                      <a:r>
                        <a:rPr lang="en-US" altLang="zh-CN" sz="1200" dirty="0" smtClean="0">
                          <a:hlinkClick r:id="rId10"/>
                        </a:rPr>
                        <a:t>.</a:t>
                      </a:r>
                      <a:r>
                        <a:rPr lang="en-US" altLang="zh-CN" sz="1200" dirty="0" err="1" smtClean="0">
                          <a:hlinkClick r:id="rId10"/>
                        </a:rPr>
                        <a:t>common.kdsvc</a:t>
                      </a:r>
                      <a:endParaRPr lang="zh-CN" altLang="zh-CN" sz="1200" dirty="0" smtClean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dirty="0" smtClean="0"/>
                        <a:t>自定义</a:t>
                      </a:r>
                      <a:r>
                        <a:rPr lang="en-US" altLang="zh-CN" sz="1100" dirty="0" err="1" smtClean="0"/>
                        <a:t>WebAPI</a:t>
                      </a:r>
                      <a:r>
                        <a:rPr lang="zh-CN" altLang="zh-CN" sz="1100" dirty="0" smtClean="0"/>
                        <a:t>接口</a:t>
                      </a: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3310710489"/>
                  </a:ext>
                </a:extLst>
              </a:tr>
              <a:tr h="331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/>
                        <a:t>11</a:t>
                      </a:r>
                      <a:endParaRPr 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hlinkClick r:id="rId11"/>
                        </a:rPr>
                        <a:t>http://ServerIp/K3Cloud/Kingdee.BOS.WebApi.ServicesStub.DynamicFormService.Draft.common.kdsvc</a:t>
                      </a:r>
                      <a:endParaRPr lang="zh-CN" altLang="zh-CN" sz="1200" dirty="0" smtClean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dirty="0" smtClean="0"/>
                        <a:t>暂存表单数据接口</a:t>
                      </a: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2636766086"/>
                  </a:ext>
                </a:extLst>
              </a:tr>
              <a:tr h="331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/>
                        <a:t>12</a:t>
                      </a:r>
                      <a:endParaRPr 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hlinkClick r:id="rId12"/>
                        </a:rPr>
                        <a:t>http://ServerIp/K3Cloud/Kingdee.BOS.WebApi.ServicesStub.DynamicFormService.Allocate.common.kdsvc</a:t>
                      </a:r>
                      <a:endParaRPr lang="zh-CN" altLang="zh-CN" sz="1200" dirty="0" smtClean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dirty="0" smtClean="0"/>
                        <a:t>分配表单数据接口</a:t>
                      </a: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480166434"/>
                  </a:ext>
                </a:extLst>
              </a:tr>
              <a:tr h="331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/>
                        <a:t>13</a:t>
                      </a:r>
                      <a:endParaRPr 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hlinkClick r:id="rId13"/>
                        </a:rPr>
                        <a:t>http://ServerIp/K3Cloud/Kingdee.BOS.WebApi.ServicesStub.DynamicFormService.Push.common.kdsvc</a:t>
                      </a:r>
                      <a:endParaRPr lang="zh-CN" altLang="zh-CN" sz="1200" dirty="0" smtClean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dirty="0" smtClean="0"/>
                        <a:t>下推接口</a:t>
                      </a: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3212463297"/>
                  </a:ext>
                </a:extLst>
              </a:tr>
              <a:tr h="331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dirty="0" smtClean="0"/>
                        <a:t>14</a:t>
                      </a:r>
                      <a:endParaRPr lang="zh-CN" sz="1200" dirty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hlinkClick r:id="rId14"/>
                        </a:rPr>
                        <a:t>http://ServerIp/K3Cloud/Kingdee.BOS.WebApi.ServicesStub.DynamicFormService.GroupSave.common.kdsvc</a:t>
                      </a:r>
                      <a:endParaRPr lang="zh-CN" altLang="zh-CN" sz="1200" dirty="0" smtClean="0"/>
                    </a:p>
                  </a:txBody>
                  <a:tcPr marL="68577" marR="68577" marT="0" marB="0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dirty="0" smtClean="0"/>
                        <a:t>分组保存接口</a:t>
                      </a:r>
                    </a:p>
                  </a:txBody>
                  <a:tcPr marL="68577" marR="68577" marT="0" marB="0" anchor="ctr"/>
                </a:tc>
                <a:extLst>
                  <a:ext uri="{0D108BD9-81ED-4DB2-BD59-A6C34878D82A}">
                    <a16:rowId xmlns:a16="http://schemas.microsoft.com/office/drawing/2014/main" val="4183589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425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331994" y="274242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相关</a:t>
            </a:r>
            <a:r>
              <a:rPr lang="zh-CN" altLang="en-US" dirty="0" smtClean="0">
                <a:solidFill>
                  <a:schemeClr val="bg1"/>
                </a:solidFill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日志平台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725015" y="1215541"/>
            <a:ext cx="5487250" cy="322448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4.5</a:t>
            </a:r>
            <a:r>
              <a:rPr lang="zh-CN" altLang="en-US" dirty="0">
                <a:solidFill>
                  <a:schemeClr val="bg1"/>
                </a:solidFill>
              </a:rPr>
              <a:t>日志平台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1.</a:t>
            </a:r>
            <a:r>
              <a:rPr lang="zh-CN" altLang="zh-CN" sz="1800" dirty="0">
                <a:solidFill>
                  <a:schemeClr val="bg1"/>
                </a:solidFill>
              </a:rPr>
              <a:t>创建日志</a:t>
            </a:r>
            <a:r>
              <a:rPr lang="zh-CN" altLang="zh-CN" sz="1800" dirty="0" smtClean="0">
                <a:solidFill>
                  <a:schemeClr val="bg1"/>
                </a:solidFill>
              </a:rPr>
              <a:t>库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>
                <a:solidFill>
                  <a:schemeClr val="bg1"/>
                </a:solidFill>
              </a:rPr>
              <a:t>管理</a:t>
            </a:r>
            <a:r>
              <a:rPr lang="zh-CN" altLang="en-US" sz="1000" dirty="0" smtClean="0">
                <a:solidFill>
                  <a:schemeClr val="bg1"/>
                </a:solidFill>
              </a:rPr>
              <a:t>中心下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2.</a:t>
            </a:r>
            <a:r>
              <a:rPr lang="zh-CN" altLang="zh-CN" sz="1800" dirty="0">
                <a:solidFill>
                  <a:schemeClr val="bg1"/>
                </a:solidFill>
              </a:rPr>
              <a:t>配置</a:t>
            </a:r>
            <a:r>
              <a:rPr lang="en-US" altLang="zh-CN" sz="1800" dirty="0" err="1">
                <a:solidFill>
                  <a:schemeClr val="bg1"/>
                </a:solidFill>
              </a:rPr>
              <a:t>WebApi</a:t>
            </a:r>
            <a:r>
              <a:rPr lang="zh-CN" altLang="zh-CN" sz="1800" dirty="0" smtClean="0">
                <a:solidFill>
                  <a:schemeClr val="bg1"/>
                </a:solidFill>
              </a:rPr>
              <a:t>日志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管理员登陆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3.</a:t>
            </a:r>
            <a:r>
              <a:rPr lang="zh-CN" altLang="zh-CN" sz="1800" dirty="0">
                <a:solidFill>
                  <a:schemeClr val="bg1"/>
                </a:solidFill>
              </a:rPr>
              <a:t>用户</a:t>
            </a:r>
            <a:r>
              <a:rPr lang="zh-CN" altLang="zh-CN" sz="1800" dirty="0" smtClean="0">
                <a:solidFill>
                  <a:schemeClr val="bg1"/>
                </a:solidFill>
              </a:rPr>
              <a:t>授权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日志管理员权限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4.</a:t>
            </a:r>
            <a:r>
              <a:rPr lang="zh-CN" altLang="zh-CN" sz="1800" dirty="0">
                <a:solidFill>
                  <a:schemeClr val="bg1"/>
                </a:solidFill>
              </a:rPr>
              <a:t>日志</a:t>
            </a:r>
            <a:r>
              <a:rPr lang="zh-CN" altLang="zh-CN" sz="1800" dirty="0" smtClean="0">
                <a:solidFill>
                  <a:schemeClr val="bg1"/>
                </a:solidFill>
              </a:rPr>
              <a:t>查看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日志管理</a:t>
            </a:r>
            <a:r>
              <a:rPr lang="en-US" altLang="zh-CN" sz="1000" dirty="0" smtClean="0">
                <a:solidFill>
                  <a:schemeClr val="bg1"/>
                </a:solidFill>
              </a:rPr>
              <a:t>-</a:t>
            </a:r>
            <a:r>
              <a:rPr lang="zh-CN" altLang="en-US" sz="1000" dirty="0" smtClean="0">
                <a:solidFill>
                  <a:schemeClr val="bg1"/>
                </a:solidFill>
              </a:rPr>
              <a:t>日志查询</a:t>
            </a:r>
            <a:r>
              <a:rPr lang="en-US" altLang="zh-CN" sz="1000" dirty="0" smtClean="0">
                <a:solidFill>
                  <a:schemeClr val="bg1"/>
                </a:solidFill>
              </a:rPr>
              <a:t>-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webapi</a:t>
            </a:r>
            <a:r>
              <a:rPr lang="zh-CN" altLang="en-US" sz="1000" dirty="0" smtClean="0">
                <a:solidFill>
                  <a:schemeClr val="bg1"/>
                </a:solidFill>
              </a:rPr>
              <a:t>日志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534293" y="1300898"/>
            <a:ext cx="6936630" cy="445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6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331994" y="274242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相关</a:t>
            </a:r>
            <a:r>
              <a:rPr lang="zh-CN" altLang="en-US" dirty="0" smtClean="0">
                <a:solidFill>
                  <a:schemeClr val="bg1"/>
                </a:solidFill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日志平台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725015" y="1215541"/>
            <a:ext cx="5487250" cy="322448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4.5</a:t>
            </a:r>
            <a:r>
              <a:rPr lang="zh-CN" altLang="en-US" dirty="0">
                <a:solidFill>
                  <a:schemeClr val="bg1"/>
                </a:solidFill>
              </a:rPr>
              <a:t>日志平台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1.</a:t>
            </a:r>
            <a:r>
              <a:rPr lang="zh-CN" altLang="zh-CN" sz="1800" dirty="0">
                <a:solidFill>
                  <a:schemeClr val="bg1"/>
                </a:solidFill>
              </a:rPr>
              <a:t>创建日志</a:t>
            </a:r>
            <a:r>
              <a:rPr lang="zh-CN" altLang="zh-CN" sz="1800" dirty="0" smtClean="0">
                <a:solidFill>
                  <a:schemeClr val="bg1"/>
                </a:solidFill>
              </a:rPr>
              <a:t>库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>
                <a:solidFill>
                  <a:schemeClr val="bg1"/>
                </a:solidFill>
              </a:rPr>
              <a:t>管理</a:t>
            </a:r>
            <a:r>
              <a:rPr lang="zh-CN" altLang="en-US" sz="1000" dirty="0" smtClean="0">
                <a:solidFill>
                  <a:schemeClr val="bg1"/>
                </a:solidFill>
              </a:rPr>
              <a:t>中心下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2.</a:t>
            </a:r>
            <a:r>
              <a:rPr lang="zh-CN" altLang="zh-CN" sz="1800" dirty="0">
                <a:solidFill>
                  <a:schemeClr val="bg1"/>
                </a:solidFill>
              </a:rPr>
              <a:t>配置</a:t>
            </a:r>
            <a:r>
              <a:rPr lang="en-US" altLang="zh-CN" sz="1800" dirty="0" err="1">
                <a:solidFill>
                  <a:schemeClr val="bg1"/>
                </a:solidFill>
              </a:rPr>
              <a:t>WebApi</a:t>
            </a:r>
            <a:r>
              <a:rPr lang="zh-CN" altLang="zh-CN" sz="1800" dirty="0" smtClean="0">
                <a:solidFill>
                  <a:schemeClr val="bg1"/>
                </a:solidFill>
              </a:rPr>
              <a:t>日志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管理员登陆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3.</a:t>
            </a:r>
            <a:r>
              <a:rPr lang="zh-CN" altLang="zh-CN" sz="1800" dirty="0">
                <a:solidFill>
                  <a:schemeClr val="bg1"/>
                </a:solidFill>
              </a:rPr>
              <a:t>用户</a:t>
            </a:r>
            <a:r>
              <a:rPr lang="zh-CN" altLang="zh-CN" sz="1800" dirty="0" smtClean="0">
                <a:solidFill>
                  <a:schemeClr val="bg1"/>
                </a:solidFill>
              </a:rPr>
              <a:t>授权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日志管理员权限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4.</a:t>
            </a:r>
            <a:r>
              <a:rPr lang="zh-CN" altLang="zh-CN" sz="1800" dirty="0">
                <a:solidFill>
                  <a:schemeClr val="bg1"/>
                </a:solidFill>
              </a:rPr>
              <a:t>日志</a:t>
            </a:r>
            <a:r>
              <a:rPr lang="zh-CN" altLang="zh-CN" sz="1800" dirty="0" smtClean="0">
                <a:solidFill>
                  <a:schemeClr val="bg1"/>
                </a:solidFill>
              </a:rPr>
              <a:t>查看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日志管理</a:t>
            </a:r>
            <a:r>
              <a:rPr lang="en-US" altLang="zh-CN" sz="1000" dirty="0" smtClean="0">
                <a:solidFill>
                  <a:schemeClr val="bg1"/>
                </a:solidFill>
              </a:rPr>
              <a:t>-</a:t>
            </a:r>
            <a:r>
              <a:rPr lang="zh-CN" altLang="en-US" sz="1000" dirty="0" smtClean="0">
                <a:solidFill>
                  <a:schemeClr val="bg1"/>
                </a:solidFill>
              </a:rPr>
              <a:t>日志查询</a:t>
            </a:r>
            <a:r>
              <a:rPr lang="en-US" altLang="zh-CN" sz="1000" dirty="0" smtClean="0">
                <a:solidFill>
                  <a:schemeClr val="bg1"/>
                </a:solidFill>
              </a:rPr>
              <a:t>-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webapi</a:t>
            </a:r>
            <a:r>
              <a:rPr lang="zh-CN" altLang="en-US" sz="1000" dirty="0" smtClean="0">
                <a:solidFill>
                  <a:schemeClr val="bg1"/>
                </a:solidFill>
              </a:rPr>
              <a:t>日志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07257" y="1449099"/>
            <a:ext cx="6976627" cy="423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331994" y="274242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相关</a:t>
            </a:r>
            <a:r>
              <a:rPr lang="zh-CN" altLang="en-US" dirty="0" smtClean="0">
                <a:solidFill>
                  <a:schemeClr val="bg1"/>
                </a:solidFill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日志平台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725015" y="1215541"/>
            <a:ext cx="5487250" cy="322448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4.5</a:t>
            </a:r>
            <a:r>
              <a:rPr lang="zh-CN" altLang="en-US" dirty="0">
                <a:solidFill>
                  <a:schemeClr val="bg1"/>
                </a:solidFill>
              </a:rPr>
              <a:t>日志平台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1.</a:t>
            </a:r>
            <a:r>
              <a:rPr lang="zh-CN" altLang="zh-CN" sz="1800" dirty="0">
                <a:solidFill>
                  <a:schemeClr val="bg1"/>
                </a:solidFill>
              </a:rPr>
              <a:t>创建日志</a:t>
            </a:r>
            <a:r>
              <a:rPr lang="zh-CN" altLang="zh-CN" sz="1800" dirty="0" smtClean="0">
                <a:solidFill>
                  <a:schemeClr val="bg1"/>
                </a:solidFill>
              </a:rPr>
              <a:t>库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>
                <a:solidFill>
                  <a:schemeClr val="bg1"/>
                </a:solidFill>
              </a:rPr>
              <a:t>管理</a:t>
            </a:r>
            <a:r>
              <a:rPr lang="zh-CN" altLang="en-US" sz="1000" dirty="0" smtClean="0">
                <a:solidFill>
                  <a:schemeClr val="bg1"/>
                </a:solidFill>
              </a:rPr>
              <a:t>中心下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2.</a:t>
            </a:r>
            <a:r>
              <a:rPr lang="zh-CN" altLang="zh-CN" sz="1800" dirty="0">
                <a:solidFill>
                  <a:schemeClr val="bg1"/>
                </a:solidFill>
              </a:rPr>
              <a:t>配置</a:t>
            </a:r>
            <a:r>
              <a:rPr lang="en-US" altLang="zh-CN" sz="1800" dirty="0" err="1">
                <a:solidFill>
                  <a:schemeClr val="bg1"/>
                </a:solidFill>
              </a:rPr>
              <a:t>WebApi</a:t>
            </a:r>
            <a:r>
              <a:rPr lang="zh-CN" altLang="zh-CN" sz="1800" dirty="0" smtClean="0">
                <a:solidFill>
                  <a:schemeClr val="bg1"/>
                </a:solidFill>
              </a:rPr>
              <a:t>日志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管理员登陆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3.</a:t>
            </a:r>
            <a:r>
              <a:rPr lang="zh-CN" altLang="zh-CN" sz="1800" dirty="0">
                <a:solidFill>
                  <a:schemeClr val="bg1"/>
                </a:solidFill>
              </a:rPr>
              <a:t>用户</a:t>
            </a:r>
            <a:r>
              <a:rPr lang="zh-CN" altLang="zh-CN" sz="1800" dirty="0" smtClean="0">
                <a:solidFill>
                  <a:schemeClr val="bg1"/>
                </a:solidFill>
              </a:rPr>
              <a:t>授权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日志管理员权限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4.</a:t>
            </a:r>
            <a:r>
              <a:rPr lang="zh-CN" altLang="zh-CN" sz="1800" dirty="0">
                <a:solidFill>
                  <a:schemeClr val="bg1"/>
                </a:solidFill>
              </a:rPr>
              <a:t>日志</a:t>
            </a:r>
            <a:r>
              <a:rPr lang="zh-CN" altLang="zh-CN" sz="1800" dirty="0" smtClean="0">
                <a:solidFill>
                  <a:schemeClr val="bg1"/>
                </a:solidFill>
              </a:rPr>
              <a:t>查看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日志管理</a:t>
            </a:r>
            <a:r>
              <a:rPr lang="en-US" altLang="zh-CN" sz="1000" dirty="0" smtClean="0">
                <a:solidFill>
                  <a:schemeClr val="bg1"/>
                </a:solidFill>
              </a:rPr>
              <a:t>-</a:t>
            </a:r>
            <a:r>
              <a:rPr lang="zh-CN" altLang="en-US" sz="1000" dirty="0" smtClean="0">
                <a:solidFill>
                  <a:schemeClr val="bg1"/>
                </a:solidFill>
              </a:rPr>
              <a:t>日志查询</a:t>
            </a:r>
            <a:r>
              <a:rPr lang="en-US" altLang="zh-CN" sz="1000" dirty="0" smtClean="0">
                <a:solidFill>
                  <a:schemeClr val="bg1"/>
                </a:solidFill>
              </a:rPr>
              <a:t>-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webapi</a:t>
            </a:r>
            <a:r>
              <a:rPr lang="zh-CN" altLang="en-US" sz="1000" dirty="0" smtClean="0">
                <a:solidFill>
                  <a:schemeClr val="bg1"/>
                </a:solidFill>
              </a:rPr>
              <a:t>日志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4363817" y="1527913"/>
            <a:ext cx="7466821" cy="442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03" y="1376498"/>
            <a:ext cx="6844652" cy="4392706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331994" y="274242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相关</a:t>
            </a:r>
            <a:r>
              <a:rPr lang="zh-CN" altLang="en-US" dirty="0" smtClean="0">
                <a:solidFill>
                  <a:schemeClr val="bg1"/>
                </a:solidFill>
              </a:rPr>
              <a:t>问题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日志平台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725015" y="1215541"/>
            <a:ext cx="5487250" cy="322448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4.5</a:t>
            </a:r>
            <a:r>
              <a:rPr lang="zh-CN" altLang="en-US" dirty="0">
                <a:solidFill>
                  <a:schemeClr val="bg1"/>
                </a:solidFill>
              </a:rPr>
              <a:t>日志平台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1.</a:t>
            </a:r>
            <a:r>
              <a:rPr lang="zh-CN" altLang="zh-CN" sz="1800" dirty="0">
                <a:solidFill>
                  <a:schemeClr val="bg1"/>
                </a:solidFill>
              </a:rPr>
              <a:t>创建日志</a:t>
            </a:r>
            <a:r>
              <a:rPr lang="zh-CN" altLang="zh-CN" sz="1800" dirty="0" smtClean="0">
                <a:solidFill>
                  <a:schemeClr val="bg1"/>
                </a:solidFill>
              </a:rPr>
              <a:t>库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>
                <a:solidFill>
                  <a:schemeClr val="bg1"/>
                </a:solidFill>
              </a:rPr>
              <a:t>管理</a:t>
            </a:r>
            <a:r>
              <a:rPr lang="zh-CN" altLang="en-US" sz="1000" dirty="0" smtClean="0">
                <a:solidFill>
                  <a:schemeClr val="bg1"/>
                </a:solidFill>
              </a:rPr>
              <a:t>中心下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2.</a:t>
            </a:r>
            <a:r>
              <a:rPr lang="zh-CN" altLang="zh-CN" sz="1800" dirty="0">
                <a:solidFill>
                  <a:schemeClr val="bg1"/>
                </a:solidFill>
              </a:rPr>
              <a:t>配置</a:t>
            </a:r>
            <a:r>
              <a:rPr lang="en-US" altLang="zh-CN" sz="1800" dirty="0" err="1">
                <a:solidFill>
                  <a:schemeClr val="bg1"/>
                </a:solidFill>
              </a:rPr>
              <a:t>WebApi</a:t>
            </a:r>
            <a:r>
              <a:rPr lang="zh-CN" altLang="zh-CN" sz="1800" dirty="0" smtClean="0">
                <a:solidFill>
                  <a:schemeClr val="bg1"/>
                </a:solidFill>
              </a:rPr>
              <a:t>日志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管理员登陆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3.</a:t>
            </a:r>
            <a:r>
              <a:rPr lang="zh-CN" altLang="zh-CN" sz="1800" dirty="0">
                <a:solidFill>
                  <a:schemeClr val="bg1"/>
                </a:solidFill>
              </a:rPr>
              <a:t>用户</a:t>
            </a:r>
            <a:r>
              <a:rPr lang="zh-CN" altLang="zh-CN" sz="1800" dirty="0" smtClean="0">
                <a:solidFill>
                  <a:schemeClr val="bg1"/>
                </a:solidFill>
              </a:rPr>
              <a:t>授权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日志管理员权限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</a:rPr>
              <a:t>4.</a:t>
            </a:r>
            <a:r>
              <a:rPr lang="zh-CN" altLang="zh-CN" sz="1800" dirty="0">
                <a:solidFill>
                  <a:schemeClr val="bg1"/>
                </a:solidFill>
              </a:rPr>
              <a:t>日志</a:t>
            </a:r>
            <a:r>
              <a:rPr lang="zh-CN" altLang="zh-CN" sz="1800" dirty="0" smtClean="0">
                <a:solidFill>
                  <a:schemeClr val="bg1"/>
                </a:solidFill>
              </a:rPr>
              <a:t>查看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1000" dirty="0" smtClean="0">
                <a:solidFill>
                  <a:schemeClr val="bg1"/>
                </a:solidFill>
              </a:rPr>
              <a:t>日志管理</a:t>
            </a:r>
            <a:r>
              <a:rPr lang="en-US" altLang="zh-CN" sz="1000" dirty="0" smtClean="0">
                <a:solidFill>
                  <a:schemeClr val="bg1"/>
                </a:solidFill>
              </a:rPr>
              <a:t>-</a:t>
            </a:r>
            <a:r>
              <a:rPr lang="zh-CN" altLang="en-US" sz="1000" dirty="0" smtClean="0">
                <a:solidFill>
                  <a:schemeClr val="bg1"/>
                </a:solidFill>
              </a:rPr>
              <a:t>日志查询</a:t>
            </a:r>
            <a:r>
              <a:rPr lang="en-US" altLang="zh-CN" sz="1000" dirty="0" smtClean="0">
                <a:solidFill>
                  <a:schemeClr val="bg1"/>
                </a:solidFill>
              </a:rPr>
              <a:t>-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webapi</a:t>
            </a:r>
            <a:r>
              <a:rPr lang="zh-CN" altLang="en-US" sz="1000" dirty="0" smtClean="0">
                <a:solidFill>
                  <a:schemeClr val="bg1"/>
                </a:solidFill>
              </a:rPr>
              <a:t>日志</a:t>
            </a:r>
            <a:endParaRPr lang="zh-CN" altLang="zh-CN" sz="1000" dirty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10400" y="1793631"/>
            <a:ext cx="3884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altLang="zh-CN" sz="4800" dirty="0">
                <a:solidFill>
                  <a:srgbClr val="FFFFFF"/>
                </a:solidFill>
                <a:latin typeface="Arial Black" pitchFamily="34" charset="0"/>
              </a:rPr>
              <a:t>Thank you!</a:t>
            </a:r>
            <a:endParaRPr lang="zh-CN" altLang="en-US" sz="4800" dirty="0">
              <a:solidFill>
                <a:srgbClr val="FFFFFF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88524" y="775653"/>
            <a:ext cx="11113227" cy="513686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具体</a:t>
            </a:r>
            <a:r>
              <a:rPr lang="zh-CN" altLang="en-US" dirty="0" smtClean="0">
                <a:solidFill>
                  <a:schemeClr val="bg1"/>
                </a:solidFill>
              </a:rPr>
              <a:t>相关接口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6540" y="154965"/>
            <a:ext cx="8930216" cy="62068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1.1WebAPI-</a:t>
            </a:r>
            <a:r>
              <a:rPr lang="zh-CN" altLang="en-US" dirty="0" smtClean="0">
                <a:solidFill>
                  <a:schemeClr val="bg1"/>
                </a:solidFill>
              </a:rPr>
              <a:t>接口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11" y="327014"/>
            <a:ext cx="8479016" cy="60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20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6540" y="133725"/>
            <a:ext cx="8930216" cy="6206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1.2 </a:t>
            </a:r>
            <a:r>
              <a:rPr lang="zh-CN" altLang="en-US" dirty="0" smtClean="0">
                <a:solidFill>
                  <a:schemeClr val="bg1"/>
                </a:solidFill>
              </a:rPr>
              <a:t>系统集成</a:t>
            </a:r>
            <a:r>
              <a:rPr lang="zh-CN" altLang="en-US" dirty="0">
                <a:solidFill>
                  <a:schemeClr val="bg1"/>
                </a:solidFill>
              </a:rPr>
              <a:t>概述</a:t>
            </a:r>
            <a:r>
              <a:rPr lang="en-US" altLang="zh-CN" dirty="0" smtClean="0">
                <a:solidFill>
                  <a:schemeClr val="bg1"/>
                </a:solidFill>
              </a:rPr>
              <a:t>-Webapi</a:t>
            </a:r>
            <a:r>
              <a:rPr lang="zh-CN" altLang="en-US" dirty="0" smtClean="0">
                <a:solidFill>
                  <a:schemeClr val="bg1"/>
                </a:solidFill>
              </a:rPr>
              <a:t>在线验证工具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AutoShape 2" descr="https://www.yunzhijia.com/docrest/doc/user/downloadfile?fileId=5cf5d6fe6d67ff563ec768fe&amp;networkId=383cee68-cea3-4818-87ae-24fb46e081b1&amp;bi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6767" y="754413"/>
            <a:ext cx="11070239" cy="600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1.2.2 </a:t>
            </a:r>
            <a:r>
              <a:rPr lang="zh-CN" altLang="en-US" dirty="0" smtClean="0">
                <a:solidFill>
                  <a:schemeClr val="bg1"/>
                </a:solidFill>
              </a:rPr>
              <a:t>目录：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基础管理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公共设置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动态服务定义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en-US" altLang="zh-CN" dirty="0" err="1" smtClean="0">
                <a:solidFill>
                  <a:schemeClr val="bg1"/>
                </a:solidFill>
              </a:rPr>
              <a:t>WebAPI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WebAPI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681" y="1640992"/>
            <a:ext cx="8375970" cy="440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732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55045" y="1130612"/>
            <a:ext cx="9616807" cy="3733619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2.1 </a:t>
            </a:r>
            <a:r>
              <a:rPr lang="zh-CN" altLang="en-US" dirty="0" smtClean="0">
                <a:solidFill>
                  <a:schemeClr val="bg1"/>
                </a:solidFill>
              </a:rPr>
              <a:t>基础资料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物料、仓库、辅助资料</a:t>
            </a:r>
            <a:r>
              <a:rPr lang="zh-CN" altLang="en-US" dirty="0" smtClean="0">
                <a:solidFill>
                  <a:schemeClr val="bg1"/>
                </a:solidFill>
              </a:rPr>
              <a:t>、批号</a:t>
            </a:r>
            <a:r>
              <a:rPr lang="zh-CN" altLang="en-US" dirty="0">
                <a:solidFill>
                  <a:schemeClr val="bg1"/>
                </a:solidFill>
              </a:rPr>
              <a:t>、序列</a:t>
            </a:r>
            <a:r>
              <a:rPr lang="zh-CN" altLang="en-US" dirty="0" smtClean="0">
                <a:solidFill>
                  <a:schemeClr val="bg1"/>
                </a:solidFill>
              </a:rPr>
              <a:t>号</a:t>
            </a:r>
            <a:r>
              <a:rPr lang="en-US" altLang="zh-CN" dirty="0" smtClean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2.2 </a:t>
            </a:r>
            <a:r>
              <a:rPr lang="zh-CN" altLang="en-US" dirty="0" smtClean="0">
                <a:solidFill>
                  <a:schemeClr val="bg1"/>
                </a:solidFill>
              </a:rPr>
              <a:t>单据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销售</a:t>
            </a:r>
            <a:r>
              <a:rPr lang="zh-CN" altLang="en-US" dirty="0" smtClean="0">
                <a:solidFill>
                  <a:schemeClr val="bg1"/>
                </a:solidFill>
              </a:rPr>
              <a:t>订单、其他出库单、直接调拨单、分步式调入单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2.3 </a:t>
            </a:r>
            <a:r>
              <a:rPr lang="zh-CN" altLang="en-US" dirty="0" smtClean="0">
                <a:solidFill>
                  <a:schemeClr val="bg1"/>
                </a:solidFill>
              </a:rPr>
              <a:t>业务量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库存量</a:t>
            </a:r>
            <a:r>
              <a:rPr lang="zh-CN" altLang="en-US" dirty="0" smtClean="0">
                <a:solidFill>
                  <a:schemeClr val="bg1"/>
                </a:solidFill>
              </a:rPr>
              <a:t>、锁库量、可</a:t>
            </a:r>
            <a:r>
              <a:rPr lang="zh-CN" altLang="en-US" dirty="0">
                <a:solidFill>
                  <a:schemeClr val="bg1"/>
                </a:solidFill>
              </a:rPr>
              <a:t>用量</a:t>
            </a:r>
            <a:r>
              <a:rPr lang="zh-CN" altLang="en-US" dirty="0" smtClean="0">
                <a:solidFill>
                  <a:schemeClr val="bg1"/>
                </a:solidFill>
              </a:rPr>
              <a:t>、预计可</a:t>
            </a:r>
            <a:r>
              <a:rPr lang="zh-CN" altLang="en-US" dirty="0">
                <a:solidFill>
                  <a:schemeClr val="bg1"/>
                </a:solidFill>
              </a:rPr>
              <a:t>发量</a:t>
            </a:r>
            <a:r>
              <a:rPr lang="zh-CN" altLang="en-US" dirty="0" smtClean="0">
                <a:solidFill>
                  <a:schemeClr val="bg1"/>
                </a:solidFill>
              </a:rPr>
              <a:t>、信用</a:t>
            </a:r>
            <a:r>
              <a:rPr lang="zh-CN" altLang="en-US" dirty="0">
                <a:solidFill>
                  <a:schemeClr val="bg1"/>
                </a:solidFill>
              </a:rPr>
              <a:t>占用</a:t>
            </a:r>
            <a:r>
              <a:rPr lang="zh-CN" altLang="en-US" dirty="0" smtClean="0">
                <a:solidFill>
                  <a:schemeClr val="bg1"/>
                </a:solidFill>
              </a:rPr>
              <a:t>额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2.4 </a:t>
            </a:r>
            <a:r>
              <a:rPr lang="zh-CN" altLang="en-US" dirty="0" smtClean="0">
                <a:solidFill>
                  <a:schemeClr val="bg1"/>
                </a:solidFill>
              </a:rPr>
              <a:t>其他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自定义接口（</a:t>
            </a:r>
            <a:r>
              <a:rPr lang="zh-CN" altLang="en-US" smtClean="0">
                <a:solidFill>
                  <a:schemeClr val="bg1"/>
                </a:solidFill>
              </a:rPr>
              <a:t>标准</a:t>
            </a:r>
            <a:r>
              <a:rPr lang="zh-CN" altLang="en-US" smtClean="0">
                <a:solidFill>
                  <a:schemeClr val="bg1"/>
                </a:solidFill>
              </a:rPr>
              <a:t>，</a:t>
            </a:r>
            <a:r>
              <a:rPr lang="zh-CN" altLang="en-US">
                <a:solidFill>
                  <a:schemeClr val="bg1"/>
                </a:solidFill>
              </a:rPr>
              <a:t>二开</a:t>
            </a:r>
            <a:r>
              <a:rPr lang="zh-CN" altLang="en-US" smtClean="0">
                <a:solidFill>
                  <a:schemeClr val="bg1"/>
                </a:solidFill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</a:rPr>
              <a:t>等）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47153" y="227120"/>
            <a:ext cx="8930216" cy="62068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供应链</a:t>
            </a:r>
            <a:r>
              <a:rPr lang="zh-CN" altLang="en-US" dirty="0" smtClean="0">
                <a:solidFill>
                  <a:schemeClr val="bg1"/>
                </a:solidFill>
              </a:rPr>
              <a:t>集成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7860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新logo配色">
      <a:dk1>
        <a:srgbClr val="000000"/>
      </a:dk1>
      <a:lt1>
        <a:srgbClr val="FFFFFF"/>
      </a:lt1>
      <a:dk2>
        <a:srgbClr val="24215F"/>
      </a:dk2>
      <a:lt2>
        <a:srgbClr val="1788EE"/>
      </a:lt2>
      <a:accent1>
        <a:srgbClr val="23CCFC"/>
      </a:accent1>
      <a:accent2>
        <a:srgbClr val="21C8C8"/>
      </a:accent2>
      <a:accent3>
        <a:srgbClr val="B073FC"/>
      </a:accent3>
      <a:accent4>
        <a:srgbClr val="000000"/>
      </a:accent4>
      <a:accent5>
        <a:srgbClr val="AAB6DC"/>
      </a:accent5>
      <a:accent6>
        <a:srgbClr val="0060C0"/>
      </a:accent6>
      <a:hlink>
        <a:srgbClr val="FF9900"/>
      </a:hlink>
      <a:folHlink>
        <a:srgbClr val="C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1024金蝶集团幻灯片模版（终稿）.pptx" id="{1EAF7BB3-9139-4CA9-B9C3-EDD8633D62AA}" vid="{D3470B15-9C50-4FF3-AB54-112F42EC039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8765</TotalTime>
  <Words>2635</Words>
  <Application>Microsoft Office PowerPoint</Application>
  <PresentationFormat>宽屏</PresentationFormat>
  <Paragraphs>477</Paragraphs>
  <Slides>64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Heiti SC Medium</vt:lpstr>
      <vt:lpstr>Microsoft YaHei Light</vt:lpstr>
      <vt:lpstr>MS PGothic</vt:lpstr>
      <vt:lpstr>宋体</vt:lpstr>
      <vt:lpstr>微软雅黑</vt:lpstr>
      <vt:lpstr>微软雅黑</vt:lpstr>
      <vt:lpstr>Arial</vt:lpstr>
      <vt:lpstr>Arial Black</vt:lpstr>
      <vt:lpstr>Calibri</vt:lpstr>
      <vt:lpstr>blank</vt:lpstr>
      <vt:lpstr>金蝶云星-业务系统集成</vt:lpstr>
      <vt:lpstr>大纲： </vt:lpstr>
      <vt:lpstr>1.系统集成概述</vt:lpstr>
      <vt:lpstr>1.系统集成概述</vt:lpstr>
      <vt:lpstr>1.系统集成概述</vt:lpstr>
      <vt:lpstr>1.2 系统集成概述-WebAPI接口</vt:lpstr>
      <vt:lpstr>1.1WebAPI-接口</vt:lpstr>
      <vt:lpstr>1.2 系统集成概述-Webapi在线验证工具</vt:lpstr>
      <vt:lpstr>2.供应链集成</vt:lpstr>
      <vt:lpstr>2.1基础资料-物料</vt:lpstr>
      <vt:lpstr>2.1基础资料-物料</vt:lpstr>
      <vt:lpstr>2.1基础资料-物料</vt:lpstr>
      <vt:lpstr>2.1基础资料-物料</vt:lpstr>
      <vt:lpstr>2.1基础资料-仓库</vt:lpstr>
      <vt:lpstr>2.1基础资料-仓库</vt:lpstr>
      <vt:lpstr>2.1基础资料-辅助资料</vt:lpstr>
      <vt:lpstr>2.1基础资料-批号</vt:lpstr>
      <vt:lpstr>2.1基础资料-批号</vt:lpstr>
      <vt:lpstr>2.1基础资料-批号</vt:lpstr>
      <vt:lpstr>2.1基础资料-序列号</vt:lpstr>
      <vt:lpstr>2.1基础资料-序列号</vt:lpstr>
      <vt:lpstr>2.1基础资料-序列号</vt:lpstr>
      <vt:lpstr>2.2单据-销售订单</vt:lpstr>
      <vt:lpstr>2.2单据-其他出库单</vt:lpstr>
      <vt:lpstr>2.2单据-其他出库单</vt:lpstr>
      <vt:lpstr>2.2单据-其他出库单</vt:lpstr>
      <vt:lpstr>2.2单据-调拨类单据</vt:lpstr>
      <vt:lpstr>2.2单据-调拨类单据</vt:lpstr>
      <vt:lpstr>2.2单据-调拨类单据</vt:lpstr>
      <vt:lpstr>2.2单据-调拨类单据</vt:lpstr>
      <vt:lpstr>2.3业务量-库存量</vt:lpstr>
      <vt:lpstr>2.3业务量-库存量</vt:lpstr>
      <vt:lpstr>2.3业务量-库存量</vt:lpstr>
      <vt:lpstr>2.3业务量-库存量</vt:lpstr>
      <vt:lpstr>2.3业务量-库存量</vt:lpstr>
      <vt:lpstr>2.3业务量-锁库量</vt:lpstr>
      <vt:lpstr>2.3业务量-锁库量</vt:lpstr>
      <vt:lpstr>2.3业务量-锁库量</vt:lpstr>
      <vt:lpstr>2.3业务量-可用量</vt:lpstr>
      <vt:lpstr>2.3业务量-可用量</vt:lpstr>
      <vt:lpstr>2.3业务量-可用量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3.性能优化注意事项</vt:lpstr>
      <vt:lpstr>3.性能优化-简化数据包</vt:lpstr>
      <vt:lpstr>3.性能优化-调整业务逻辑</vt:lpstr>
      <vt:lpstr>3.性能优化-调整业务逻辑</vt:lpstr>
      <vt:lpstr>3.性能优化-调整业务逻辑</vt:lpstr>
      <vt:lpstr>3.性能优化-调整业务逻辑</vt:lpstr>
      <vt:lpstr>3.性能优化-调整业务逻辑</vt:lpstr>
      <vt:lpstr>3.性能优化注意事项</vt:lpstr>
      <vt:lpstr>4.相关问题</vt:lpstr>
      <vt:lpstr>4.相关问题-登陆</vt:lpstr>
      <vt:lpstr>4.相关问题-字段赋值</vt:lpstr>
      <vt:lpstr>4.相关问题-查询数据</vt:lpstr>
      <vt:lpstr>4.相关问题-慢</vt:lpstr>
      <vt:lpstr>4.相关问题-日志平台</vt:lpstr>
      <vt:lpstr>4.相关问题-日志平台</vt:lpstr>
      <vt:lpstr>4.相关问题-日志平台</vt:lpstr>
      <vt:lpstr>4.相关问题-日志平台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金蝶集团 幻灯片模版</dc:title>
  <dc:creator>Administrator</dc:creator>
  <cp:lastModifiedBy>Chan Alex</cp:lastModifiedBy>
  <cp:revision>523</cp:revision>
  <dcterms:created xsi:type="dcterms:W3CDTF">2018-09-27T02:15:56Z</dcterms:created>
  <dcterms:modified xsi:type="dcterms:W3CDTF">2019-06-12T12:46:18Z</dcterms:modified>
</cp:coreProperties>
</file>